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42" r:id="rId1"/>
  </p:sldMasterIdLst>
  <p:notesMasterIdLst>
    <p:notesMasterId r:id="rId39"/>
  </p:notesMasterIdLst>
  <p:sldIdLst>
    <p:sldId id="257" r:id="rId2"/>
    <p:sldId id="293" r:id="rId3"/>
    <p:sldId id="259" r:id="rId4"/>
    <p:sldId id="298" r:id="rId5"/>
    <p:sldId id="260" r:id="rId6"/>
    <p:sldId id="262" r:id="rId7"/>
    <p:sldId id="263" r:id="rId8"/>
    <p:sldId id="264" r:id="rId9"/>
    <p:sldId id="265" r:id="rId10"/>
    <p:sldId id="266" r:id="rId11"/>
    <p:sldId id="301" r:id="rId12"/>
    <p:sldId id="300" r:id="rId13"/>
    <p:sldId id="339" r:id="rId14"/>
    <p:sldId id="341" r:id="rId15"/>
    <p:sldId id="303" r:id="rId16"/>
    <p:sldId id="299" r:id="rId17"/>
    <p:sldId id="342" r:id="rId18"/>
    <p:sldId id="273" r:id="rId19"/>
    <p:sldId id="349" r:id="rId20"/>
    <p:sldId id="346" r:id="rId21"/>
    <p:sldId id="312" r:id="rId22"/>
    <p:sldId id="307" r:id="rId23"/>
    <p:sldId id="351" r:id="rId24"/>
    <p:sldId id="314" r:id="rId25"/>
    <p:sldId id="317" r:id="rId26"/>
    <p:sldId id="344" r:id="rId27"/>
    <p:sldId id="315" r:id="rId28"/>
    <p:sldId id="316" r:id="rId29"/>
    <p:sldId id="343" r:id="rId30"/>
    <p:sldId id="347" r:id="rId31"/>
    <p:sldId id="348" r:id="rId32"/>
    <p:sldId id="353" r:id="rId33"/>
    <p:sldId id="345" r:id="rId34"/>
    <p:sldId id="295" r:id="rId35"/>
    <p:sldId id="304" r:id="rId36"/>
    <p:sldId id="297" r:id="rId37"/>
    <p:sldId id="305"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urav Kumar" initials="GK" lastIdx="1" clrIdx="0">
    <p:extLst>
      <p:ext uri="{19B8F6BF-5375-455C-9EA6-DF929625EA0E}">
        <p15:presenceInfo xmlns:p15="http://schemas.microsoft.com/office/powerpoint/2012/main" userId="003f239f0751909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8" d="100"/>
          <a:sy n="78" d="100"/>
        </p:scale>
        <p:origin x="300"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A34F65-5BFA-49B2-A6C9-883BBBE65037}" type="datetimeFigureOut">
              <a:rPr lang="en-IN" smtClean="0"/>
              <a:pPr/>
              <a:t>22-04-2021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5984EE-B6FB-4C4C-BA0E-E5E031BB011A}" type="slidenum">
              <a:rPr lang="en-IN" smtClean="0"/>
              <a:pPr/>
              <a:t>‹#›</a:t>
            </a:fld>
            <a:endParaRPr lang="en-IN"/>
          </a:p>
        </p:txBody>
      </p:sp>
    </p:spTree>
    <p:extLst>
      <p:ext uri="{BB962C8B-B14F-4D97-AF65-F5344CB8AC3E}">
        <p14:creationId xmlns:p14="http://schemas.microsoft.com/office/powerpoint/2010/main" val="3240342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31289810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1082742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215590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1078412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335300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7026789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142229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8212181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361511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3497859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209672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0556338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94740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585769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28200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234CE62-1B56-48D0-BF26-09C88EC6E3AD}" type="datetimeFigureOut">
              <a:rPr lang="en-IN" smtClean="0"/>
              <a:pPr/>
              <a:t>22-04-2021</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3AA3200-EA48-430E-BD95-500469FE8147}" type="slidenum">
              <a:rPr lang="en-IN" smtClean="0"/>
              <a:pPr/>
              <a:t>‹#›</a:t>
            </a:fld>
            <a:endParaRPr lang="en-IN"/>
          </a:p>
        </p:txBody>
      </p:sp>
    </p:spTree>
    <p:extLst>
      <p:ext uri="{BB962C8B-B14F-4D97-AF65-F5344CB8AC3E}">
        <p14:creationId xmlns:p14="http://schemas.microsoft.com/office/powerpoint/2010/main" val="2580147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234CE62-1B56-48D0-BF26-09C88EC6E3AD}" type="datetimeFigureOut">
              <a:rPr lang="en-IN" smtClean="0"/>
              <a:pPr/>
              <a:t>22-04-2021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3AA3200-EA48-430E-BD95-500469FE8147}" type="slidenum">
              <a:rPr lang="en-IN" smtClean="0"/>
              <a:pPr/>
              <a:t>‹#›</a:t>
            </a:fld>
            <a:endParaRPr lang="en-IN"/>
          </a:p>
        </p:txBody>
      </p:sp>
    </p:spTree>
    <p:extLst>
      <p:ext uri="{BB962C8B-B14F-4D97-AF65-F5344CB8AC3E}">
        <p14:creationId xmlns:p14="http://schemas.microsoft.com/office/powerpoint/2010/main" val="1745083529"/>
      </p:ext>
    </p:extLst>
  </p:cSld>
  <p:clrMap bg1="dk1" tx1="lt1" bg2="dk2" tx2="lt2" accent1="accent1" accent2="accent2" accent3="accent3" accent4="accent4" accent5="accent5" accent6="accent6" hlink="hlink" folHlink="folHlink"/>
  <p:sldLayoutIdLst>
    <p:sldLayoutId id="2147484243" r:id="rId1"/>
    <p:sldLayoutId id="2147484244" r:id="rId2"/>
    <p:sldLayoutId id="2147484245" r:id="rId3"/>
    <p:sldLayoutId id="2147484246" r:id="rId4"/>
    <p:sldLayoutId id="2147484247" r:id="rId5"/>
    <p:sldLayoutId id="2147484248" r:id="rId6"/>
    <p:sldLayoutId id="2147484249" r:id="rId7"/>
    <p:sldLayoutId id="2147484250" r:id="rId8"/>
    <p:sldLayoutId id="2147484251" r:id="rId9"/>
    <p:sldLayoutId id="2147484252" r:id="rId10"/>
    <p:sldLayoutId id="2147484253" r:id="rId11"/>
    <p:sldLayoutId id="2147484254" r:id="rId12"/>
    <p:sldLayoutId id="2147484255" r:id="rId13"/>
    <p:sldLayoutId id="2147484256" r:id="rId14"/>
    <p:sldLayoutId id="2147484257" r:id="rId15"/>
    <p:sldLayoutId id="214748425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hyperlink" Target="https://www.youtube.com/watch?v=poQXNp9ItL4" TargetMode="External"/><Relationship Id="rId3" Type="http://schemas.openxmlformats.org/officeDocument/2006/relationships/hyperlink" Target="https://reactjs.org/" TargetMode="External"/><Relationship Id="rId7" Type="http://schemas.openxmlformats.org/officeDocument/2006/relationships/hyperlink" Target="https://youtu.be/JnvKXcSI7yk"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 Id="rId6" Type="http://schemas.openxmlformats.org/officeDocument/2006/relationships/hyperlink" Target="https://www.geeksforgeeks.org/" TargetMode="External"/><Relationship Id="rId5" Type="http://schemas.openxmlformats.org/officeDocument/2006/relationships/hyperlink" Target="https://developers.google.com/youtube/v3" TargetMode="External"/><Relationship Id="rId4" Type="http://schemas.openxmlformats.org/officeDocument/2006/relationships/hyperlink" Target="https://redux.js.org/" TargetMode="External"/><Relationship Id="rId9" Type="http://schemas.openxmlformats.org/officeDocument/2006/relationships/hyperlink" Target="https://www.youtube.com/watch?v=RGKi6LSPDLU"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DAC296-FF52-45DB-8663-2EEF96D6BCDE}"/>
              </a:ext>
            </a:extLst>
          </p:cNvPr>
          <p:cNvSpPr txBox="1"/>
          <p:nvPr/>
        </p:nvSpPr>
        <p:spPr>
          <a:xfrm>
            <a:off x="1676235" y="1165262"/>
            <a:ext cx="7119898" cy="830997"/>
          </a:xfrm>
          <a:prstGeom prst="rect">
            <a:avLst/>
          </a:prstGeom>
          <a:noFill/>
        </p:spPr>
        <p:txBody>
          <a:bodyPr wrap="square" rtlCol="0">
            <a:spAutoFit/>
          </a:bodyPr>
          <a:lstStyle/>
          <a:p>
            <a:pPr algn="ctr"/>
            <a:r>
              <a:rPr lang="en-IN" sz="2400" dirty="0">
                <a:solidFill>
                  <a:srgbClr val="92D050"/>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Department of Computer Engineering &amp; Applications</a:t>
            </a:r>
          </a:p>
          <a:p>
            <a:endParaRPr lang="en-IN" sz="2400" dirty="0">
              <a:solidFill>
                <a:srgbClr val="92D050"/>
              </a:solidFill>
            </a:endParaRPr>
          </a:p>
        </p:txBody>
      </p:sp>
      <p:sp>
        <p:nvSpPr>
          <p:cNvPr id="7" name="TextBox 6">
            <a:extLst>
              <a:ext uri="{FF2B5EF4-FFF2-40B4-BE49-F238E27FC236}">
                <a16:creationId xmlns:a16="http://schemas.microsoft.com/office/drawing/2014/main" id="{5268C9B9-BA11-4ABF-93FD-C3146C542E72}"/>
              </a:ext>
            </a:extLst>
          </p:cNvPr>
          <p:cNvSpPr txBox="1"/>
          <p:nvPr/>
        </p:nvSpPr>
        <p:spPr>
          <a:xfrm>
            <a:off x="2488836" y="4690581"/>
            <a:ext cx="4732020" cy="1220847"/>
          </a:xfrm>
          <a:prstGeom prst="rect">
            <a:avLst/>
          </a:prstGeom>
          <a:noFill/>
        </p:spPr>
        <p:txBody>
          <a:bodyPr wrap="square" rtlCol="0">
            <a:spAutoFit/>
          </a:bodyPr>
          <a:lstStyle/>
          <a:p>
            <a:pPr algn="ctr">
              <a:spcAft>
                <a:spcPts val="800"/>
              </a:spcAft>
            </a:pPr>
            <a:r>
              <a:rPr lang="en-US"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rPr>
              <a:t>GLA University</a:t>
            </a:r>
            <a:endParaRPr lang="en-IN" sz="2000" b="1" dirty="0">
              <a:solidFill>
                <a:srgbClr val="92D050"/>
              </a:solidFill>
              <a:latin typeface="Aparajita" panose="02020603050405020304" pitchFamily="18" charset="0"/>
              <a:ea typeface="Calibri" panose="020F0502020204030204" pitchFamily="34" charset="0"/>
              <a:cs typeface="Aparajita" panose="02020603050405020304" pitchFamily="18" charset="0"/>
            </a:endParaRPr>
          </a:p>
          <a:p>
            <a:pPr algn="ctr">
              <a:spcAft>
                <a:spcPts val="800"/>
              </a:spcAft>
            </a:pPr>
            <a:r>
              <a:rPr lang="en-US"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rPr>
              <a:t>Mathura- 281406, INDIA</a:t>
            </a:r>
            <a:endParaRPr lang="en-IN"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endParaRPr>
          </a:p>
          <a:p>
            <a:pPr algn="ctr"/>
            <a:r>
              <a:rPr lang="en-US" sz="2000" b="1" dirty="0">
                <a:solidFill>
                  <a:srgbClr val="92D050"/>
                </a:solidFill>
                <a:effectLst/>
                <a:latin typeface="Aparajita" panose="02020603050405020304" pitchFamily="18" charset="0"/>
                <a:ea typeface="Calibri" panose="020F0502020204030204" pitchFamily="34" charset="0"/>
                <a:cs typeface="Aparajita" panose="02020603050405020304" pitchFamily="18" charset="0"/>
              </a:rPr>
              <a:t>2020-21</a:t>
            </a:r>
            <a:endParaRPr lang="en-IN" sz="2000" b="1" dirty="0">
              <a:solidFill>
                <a:srgbClr val="92D050"/>
              </a:solidFill>
              <a:latin typeface="Aparajita" panose="02020603050405020304" pitchFamily="18" charset="0"/>
              <a:cs typeface="Aparajita" panose="02020603050405020304" pitchFamily="18" charset="0"/>
            </a:endParaRPr>
          </a:p>
        </p:txBody>
      </p:sp>
      <p:pic>
        <p:nvPicPr>
          <p:cNvPr id="3" name="Picture 2">
            <a:extLst>
              <a:ext uri="{FF2B5EF4-FFF2-40B4-BE49-F238E27FC236}">
                <a16:creationId xmlns:a16="http://schemas.microsoft.com/office/drawing/2014/main" id="{60B2A164-0122-4259-A6A0-4AC1132E7D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5166" y="1712053"/>
            <a:ext cx="3820644" cy="2865483"/>
          </a:xfrm>
          <a:prstGeom prst="rect">
            <a:avLst/>
          </a:prstGeom>
        </p:spPr>
      </p:pic>
    </p:spTree>
    <p:extLst>
      <p:ext uri="{BB962C8B-B14F-4D97-AF65-F5344CB8AC3E}">
        <p14:creationId xmlns:p14="http://schemas.microsoft.com/office/powerpoint/2010/main" val="3692400584"/>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BA81DFA-50D3-42BF-A917-61A30B4C2320}"/>
              </a:ext>
            </a:extLst>
          </p:cNvPr>
          <p:cNvSpPr txBox="1"/>
          <p:nvPr/>
        </p:nvSpPr>
        <p:spPr>
          <a:xfrm>
            <a:off x="894865" y="1615170"/>
            <a:ext cx="6406479" cy="3627660"/>
          </a:xfrm>
          <a:prstGeom prst="rect">
            <a:avLst/>
          </a:prstGeom>
          <a:noFill/>
        </p:spPr>
        <p:txBody>
          <a:bodyPr wrap="square" rtlCol="0">
            <a:spAutoFit/>
          </a:bodyPr>
          <a:lstStyle/>
          <a:p>
            <a:pPr lvl="0" rtl="0">
              <a:lnSpc>
                <a:spcPct val="115000"/>
              </a:lnSpc>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3.     JavaScript</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457200">
              <a:lnSpc>
                <a:spcPct val="115000"/>
              </a:lnSpc>
            </a:pPr>
            <a:r>
              <a:rPr lang="en-US" sz="1800" b="1" dirty="0">
                <a:effectLst/>
                <a:latin typeface="Times New Roman" panose="02020603050405020304" pitchFamily="18" charset="0"/>
                <a:ea typeface="Verdana" panose="020B0604030504040204" pitchFamily="34" charset="0"/>
                <a:cs typeface="Arial" panose="020B0604020202020204" pitchFamily="34" charset="0"/>
              </a:rPr>
              <a:t> </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50000"/>
              </a:lnSpc>
              <a:spcAft>
                <a:spcPts val="100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JavaScript is a very powerful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client-side scripting language</a:t>
            </a:r>
            <a:r>
              <a:rPr lang="en-US" sz="1800" b="1" dirty="0">
                <a:effectLst/>
                <a:latin typeface="Times New Roman" panose="02020603050405020304" pitchFamily="18" charset="0"/>
                <a:ea typeface="Calibri" panose="020F0502020204030204" pitchFamily="34" charset="0"/>
                <a:cs typeface="Arial" panose="020B0604020202020204" pitchFamily="34" charset="0"/>
              </a:rPr>
              <a:t>.</a:t>
            </a:r>
            <a:r>
              <a:rPr lang="en-US" sz="1800" dirty="0">
                <a:effectLst/>
                <a:latin typeface="Times New Roman" panose="02020603050405020304" pitchFamily="18" charset="0"/>
                <a:ea typeface="Calibri" panose="020F0502020204030204" pitchFamily="34" charset="0"/>
                <a:cs typeface="Arial" panose="020B0604020202020204" pitchFamily="34" charset="0"/>
              </a:rPr>
              <a:t> JavaScript is used mainly for enhancing the interaction of a user with the webpage. In other words, you can make your webpage more lively and interactive, with the help of JavaScript. JavaScript is also being used widely in game development </a:t>
            </a:r>
            <a:r>
              <a:rPr lang="en-US" dirty="0">
                <a:latin typeface="Times New Roman" panose="02020603050405020304" pitchFamily="18" charset="0"/>
                <a:ea typeface="Calibri" panose="020F0502020204030204" pitchFamily="34" charset="0"/>
                <a:cs typeface="Arial" panose="020B0604020202020204" pitchFamily="34" charset="0"/>
              </a:rPr>
              <a:t>and mobile a</a:t>
            </a:r>
            <a:r>
              <a:rPr lang="en-US" sz="1800" dirty="0">
                <a:effectLst/>
                <a:latin typeface="Times New Roman" panose="02020603050405020304" pitchFamily="18" charset="0"/>
                <a:ea typeface="Calibri" panose="020F0502020204030204" pitchFamily="34" charset="0"/>
                <a:cs typeface="Arial" panose="020B0604020202020204" pitchFamily="34" charset="0"/>
              </a:rPr>
              <a:t>pplication development.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072290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CFD0FC-2A2A-429A-9DA5-1A99FE00E901}"/>
              </a:ext>
            </a:extLst>
          </p:cNvPr>
          <p:cNvSpPr txBox="1"/>
          <p:nvPr/>
        </p:nvSpPr>
        <p:spPr>
          <a:xfrm>
            <a:off x="894865" y="1124840"/>
            <a:ext cx="7347987" cy="3236271"/>
          </a:xfrm>
          <a:prstGeom prst="rect">
            <a:avLst/>
          </a:prstGeom>
          <a:noFill/>
        </p:spPr>
        <p:txBody>
          <a:bodyPr wrap="square" rtlCol="0">
            <a:spAutoFit/>
          </a:bodyPr>
          <a:lstStyle/>
          <a:p>
            <a:pPr lvl="0" rtl="0">
              <a:lnSpc>
                <a:spcPct val="115000"/>
              </a:lnSpc>
            </a:pPr>
            <a:r>
              <a:rPr lang="en-US" b="1" dirty="0">
                <a:solidFill>
                  <a:schemeClr val="accent1">
                    <a:lumMod val="60000"/>
                    <a:lumOff val="40000"/>
                  </a:schemeClr>
                </a:solidFill>
                <a:latin typeface="Times New Roman" panose="02020603050405020304" pitchFamily="18" charset="0"/>
                <a:ea typeface="Verdana" panose="020B0604030504040204" pitchFamily="34" charset="0"/>
                <a:cs typeface="Arial" panose="020B0604020202020204" pitchFamily="34" charset="0"/>
              </a:rPr>
              <a:t>4</a:t>
            </a: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     </a:t>
            </a:r>
            <a:r>
              <a:rPr lang="en-IN"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Node.js</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457200">
              <a:lnSpc>
                <a:spcPct val="115000"/>
              </a:lnSpc>
            </a:pPr>
            <a:r>
              <a:rPr lang="en-US" sz="1800" b="1" dirty="0">
                <a:effectLst/>
                <a:latin typeface="Times New Roman" panose="02020603050405020304" pitchFamily="18" charset="0"/>
                <a:ea typeface="Verdana" panose="020B0604030504040204" pitchFamily="34" charset="0"/>
                <a:cs typeface="Arial" panose="020B0604020202020204" pitchFamily="34" charset="0"/>
              </a:rPr>
              <a:t> </a:t>
            </a:r>
            <a:endParaRPr lang="en-IN" b="1" dirty="0">
              <a:latin typeface="Calibri" panose="020F0502020204030204" pitchFamily="34" charset="0"/>
              <a:ea typeface="Verdana" panose="020B0604030504040204" pitchFamily="34" charset="0"/>
              <a:cs typeface="Arial" panose="020B0604020202020204" pitchFamily="34" charset="0"/>
            </a:endParaRPr>
          </a:p>
          <a:p>
            <a:pPr marL="457200">
              <a:lnSpc>
                <a:spcPct val="115000"/>
              </a:lnSpc>
            </a:pPr>
            <a:r>
              <a:rPr lang="en-US" sz="1800" dirty="0">
                <a:effectLst/>
                <a:latin typeface="Times New Roman" panose="02020603050405020304" pitchFamily="18" charset="0"/>
                <a:ea typeface="Times New Roman" panose="02020603050405020304" pitchFamily="18" charset="0"/>
              </a:rPr>
              <a:t>This is in contrast to today's more common concurrency model, in which OS threads are employed. Thread-based networking is relatively inefficient and very difficult to use. Furthermore, users of Node.js are free from worries of dead-locking the process, since there are no locks. Almost no function in Node.js directly performs I/O, so the process never blocks. Because nothing blocks, scalable systems are very reasonable to develop in Node.js.</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083540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A8CA89A-F5AB-4BC3-A146-B635C1599A80}"/>
              </a:ext>
            </a:extLst>
          </p:cNvPr>
          <p:cNvSpPr txBox="1">
            <a:spLocks noGrp="1"/>
          </p:cNvSpPr>
          <p:nvPr>
            <p:ph idx="1"/>
          </p:nvPr>
        </p:nvSpPr>
        <p:spPr>
          <a:xfrm>
            <a:off x="687388" y="855663"/>
            <a:ext cx="8596312" cy="4273029"/>
          </a:xfrm>
          <a:prstGeom prst="rect">
            <a:avLst/>
          </a:prstGeom>
          <a:noFill/>
        </p:spPr>
        <p:txBody>
          <a:bodyPr wrap="square" rtlCol="0">
            <a:spAutoFit/>
          </a:bodyPr>
          <a:lstStyle/>
          <a:p>
            <a:pPr marL="0" lvl="0" indent="0" rtl="0">
              <a:lnSpc>
                <a:spcPct val="115000"/>
              </a:lnSpc>
              <a:buNone/>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5.     </a:t>
            </a:r>
            <a:r>
              <a:rPr lang="en-IN"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Redux</a:t>
            </a:r>
            <a:endParaRPr lang="en-IN" b="1" dirty="0">
              <a:solidFill>
                <a:schemeClr val="accent1">
                  <a:lumMod val="60000"/>
                  <a:lumOff val="40000"/>
                </a:schemeClr>
              </a:solidFill>
              <a:latin typeface="Calibri" panose="020F0502020204030204" pitchFamily="34" charset="0"/>
              <a:ea typeface="Verdana" panose="020B0604030504040204" pitchFamily="34" charset="0"/>
              <a:cs typeface="Arial" panose="020B0604020202020204" pitchFamily="34" charset="0"/>
            </a:endParaRPr>
          </a:p>
          <a:p>
            <a:pPr marL="457200">
              <a:lnSpc>
                <a:spcPct val="115000"/>
              </a:lnSpc>
            </a:pPr>
            <a:r>
              <a:rPr lang="en-IN" sz="1800" dirty="0">
                <a:effectLst/>
                <a:latin typeface="Times New Roman" panose="02020603050405020304" pitchFamily="18" charset="0"/>
                <a:ea typeface="Times New Roman" panose="02020603050405020304" pitchFamily="18" charset="0"/>
              </a:rPr>
              <a:t>Redux is a predictable state container for JavaScript apps. To rephrase that, it’s an application data-flow architecture, rather than a traditional library or a framework like Underscore.js and AngularJS.</a:t>
            </a:r>
          </a:p>
          <a:p>
            <a:pPr marL="457200">
              <a:lnSpc>
                <a:spcPct val="115000"/>
              </a:lnSpc>
            </a:pPr>
            <a:r>
              <a:rPr lang="en-IN" dirty="0"/>
              <a:t>Redux was created by Dan Abramov around June 2015. It was inspired by Facebook’s Flux and functional programming language Elm. Redux got popular very quickly because of its simplicity, small size (only 2 KB) and great documentation. </a:t>
            </a:r>
          </a:p>
          <a:p>
            <a:pPr marL="457200">
              <a:lnSpc>
                <a:spcPct val="115000"/>
              </a:lnSpc>
            </a:pPr>
            <a:r>
              <a:rPr lang="en-IN" dirty="0"/>
              <a:t>Redux is used mostly for application state management. To summarize it, Redux maintains the state of an entire application in a single immutable state tree (object), which can’t be changed directly. When something changes, a new object is created (using actions and reducers). </a:t>
            </a:r>
          </a:p>
        </p:txBody>
      </p:sp>
    </p:spTree>
    <p:extLst>
      <p:ext uri="{BB962C8B-B14F-4D97-AF65-F5344CB8AC3E}">
        <p14:creationId xmlns:p14="http://schemas.microsoft.com/office/powerpoint/2010/main" val="35781545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CFD0FC-2A2A-429A-9DA5-1A99FE00E901}"/>
              </a:ext>
            </a:extLst>
          </p:cNvPr>
          <p:cNvSpPr txBox="1"/>
          <p:nvPr/>
        </p:nvSpPr>
        <p:spPr>
          <a:xfrm>
            <a:off x="734227" y="445218"/>
            <a:ext cx="7347987" cy="1977914"/>
          </a:xfrm>
          <a:prstGeom prst="rect">
            <a:avLst/>
          </a:prstGeom>
          <a:noFill/>
        </p:spPr>
        <p:txBody>
          <a:bodyPr wrap="square" rtlCol="0">
            <a:spAutoFit/>
          </a:bodyPr>
          <a:lstStyle/>
          <a:p>
            <a:pPr lvl="0" rtl="0">
              <a:lnSpc>
                <a:spcPct val="115000"/>
              </a:lnSpc>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6.     </a:t>
            </a:r>
            <a:r>
              <a:rPr lang="en-IN"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Firebase</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457200">
              <a:lnSpc>
                <a:spcPct val="115000"/>
              </a:lnSpc>
            </a:pPr>
            <a:r>
              <a:rPr lang="en-US" sz="1800" b="1" dirty="0">
                <a:effectLst/>
                <a:latin typeface="Times New Roman" panose="02020603050405020304" pitchFamily="18" charset="0"/>
                <a:ea typeface="Verdana" panose="020B0604030504040204" pitchFamily="34" charset="0"/>
                <a:cs typeface="Arial" panose="020B0604020202020204" pitchFamily="34" charset="0"/>
              </a:rPr>
              <a:t> </a:t>
            </a:r>
            <a:endParaRPr lang="en-IN" b="1" dirty="0">
              <a:latin typeface="Calibri" panose="020F0502020204030204" pitchFamily="34" charset="0"/>
              <a:ea typeface="Verdana" panose="020B0604030504040204" pitchFamily="34" charset="0"/>
              <a:cs typeface="Arial" panose="020B0604020202020204" pitchFamily="34" charset="0"/>
            </a:endParaRPr>
          </a:p>
          <a:p>
            <a:pPr marL="457200">
              <a:lnSpc>
                <a:spcPct val="115000"/>
              </a:lnSpc>
            </a:pPr>
            <a:r>
              <a:rPr lang="en-IN" sz="1800" dirty="0">
                <a:effectLst/>
                <a:latin typeface="Times New Roman" panose="02020603050405020304" pitchFamily="18" charset="0"/>
                <a:ea typeface="Times New Roman" panose="02020603050405020304" pitchFamily="18" charset="0"/>
              </a:rPr>
              <a:t>Firebase is a platform developed by Google for creating mobile and web applications. It was originally an independent company founded in 2011. In 2014, Google acquired the platform and it is now their flagship offering for app development</a:t>
            </a:r>
            <a:endParaRPr lang="en-IN" dirty="0"/>
          </a:p>
        </p:txBody>
      </p:sp>
      <p:sp>
        <p:nvSpPr>
          <p:cNvPr id="4" name="Content Placeholder 2">
            <a:extLst>
              <a:ext uri="{FF2B5EF4-FFF2-40B4-BE49-F238E27FC236}">
                <a16:creationId xmlns:a16="http://schemas.microsoft.com/office/drawing/2014/main" id="{8E83046F-F806-4320-8ABF-EFF7B3E95F3A}"/>
              </a:ext>
            </a:extLst>
          </p:cNvPr>
          <p:cNvSpPr txBox="1">
            <a:spLocks noGrp="1"/>
          </p:cNvSpPr>
          <p:nvPr>
            <p:ph idx="1"/>
          </p:nvPr>
        </p:nvSpPr>
        <p:spPr>
          <a:xfrm>
            <a:off x="734227" y="2875031"/>
            <a:ext cx="8596312" cy="3317383"/>
          </a:xfrm>
          <a:prstGeom prst="rect">
            <a:avLst/>
          </a:prstGeom>
          <a:noFill/>
        </p:spPr>
        <p:txBody>
          <a:bodyPr wrap="square" rtlCol="0">
            <a:spAutoFit/>
          </a:bodyPr>
          <a:lstStyle/>
          <a:p>
            <a:pPr marL="0" lvl="0" indent="0" rtl="0">
              <a:lnSpc>
                <a:spcPct val="115000"/>
              </a:lnSpc>
              <a:buNone/>
            </a:pPr>
            <a:r>
              <a:rPr lang="en-IN" b="1" dirty="0">
                <a:solidFill>
                  <a:schemeClr val="accent1">
                    <a:lumMod val="60000"/>
                    <a:lumOff val="40000"/>
                  </a:schemeClr>
                </a:solidFill>
                <a:latin typeface="Times New Roman" panose="02020603050405020304" pitchFamily="18" charset="0"/>
                <a:ea typeface="Verdana" panose="020B0604030504040204" pitchFamily="34" charset="0"/>
                <a:cs typeface="Arial" panose="020B0604020202020204" pitchFamily="34" charset="0"/>
              </a:rPr>
              <a:t>7.   YouTube Data API</a:t>
            </a:r>
          </a:p>
          <a:p>
            <a:pPr>
              <a:lnSpc>
                <a:spcPct val="115000"/>
              </a:lnSpc>
            </a:pPr>
            <a:r>
              <a:rPr lang="en-IN" b="1" dirty="0">
                <a:latin typeface="Calibri" panose="020F0502020204030204" pitchFamily="34" charset="0"/>
                <a:ea typeface="Verdana" panose="020B0604030504040204" pitchFamily="34" charset="0"/>
                <a:cs typeface="Arial" panose="020B0604020202020204" pitchFamily="34" charset="0"/>
              </a:rPr>
              <a:t>The YouTube Application Programming Interface (YouTube API) allows developers to access video statistics and YouTube channels data via two types of calls, REST and XML-RPC. Google describe the YouTube API Resources as "APIs and Tools that let you bring the YouTube experience to your webpage, application or device.</a:t>
            </a:r>
          </a:p>
          <a:p>
            <a:pPr marL="0" indent="0">
              <a:lnSpc>
                <a:spcPct val="115000"/>
              </a:lnSpc>
              <a:buNone/>
            </a:pPr>
            <a:endParaRPr lang="en-IN" b="1" dirty="0">
              <a:latin typeface="Calibri" panose="020F0502020204030204" pitchFamily="34" charset="0"/>
              <a:ea typeface="Verdana" panose="020B0604030504040204" pitchFamily="34" charset="0"/>
              <a:cs typeface="Arial" panose="020B0604020202020204" pitchFamily="34" charset="0"/>
            </a:endParaRPr>
          </a:p>
          <a:p>
            <a:pPr>
              <a:lnSpc>
                <a:spcPct val="115000"/>
              </a:lnSpc>
            </a:pPr>
            <a:r>
              <a:rPr lang="en-IN" dirty="0"/>
              <a:t>With the YouTube Data API, you can add a variety of YouTube features to your application. Use the API to upload videos, manage playlists and subscriptions, update channel settings, and more.</a:t>
            </a:r>
          </a:p>
        </p:txBody>
      </p:sp>
    </p:spTree>
    <p:extLst>
      <p:ext uri="{BB962C8B-B14F-4D97-AF65-F5344CB8AC3E}">
        <p14:creationId xmlns:p14="http://schemas.microsoft.com/office/powerpoint/2010/main" val="42247948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A8CA89A-F5AB-4BC3-A146-B635C1599A80}"/>
              </a:ext>
            </a:extLst>
          </p:cNvPr>
          <p:cNvSpPr txBox="1">
            <a:spLocks noGrp="1"/>
          </p:cNvSpPr>
          <p:nvPr>
            <p:ph idx="1"/>
          </p:nvPr>
        </p:nvSpPr>
        <p:spPr>
          <a:xfrm>
            <a:off x="687388" y="855663"/>
            <a:ext cx="8596312" cy="2743443"/>
          </a:xfrm>
          <a:prstGeom prst="rect">
            <a:avLst/>
          </a:prstGeom>
          <a:noFill/>
        </p:spPr>
        <p:txBody>
          <a:bodyPr wrap="square" rtlCol="0">
            <a:spAutoFit/>
          </a:bodyPr>
          <a:lstStyle/>
          <a:p>
            <a:pPr marL="0" lvl="0" indent="0" rtl="0">
              <a:lnSpc>
                <a:spcPct val="115000"/>
              </a:lnSpc>
              <a:buNone/>
            </a:pPr>
            <a:r>
              <a:rPr lang="en-US" b="1" dirty="0">
                <a:solidFill>
                  <a:schemeClr val="accent1">
                    <a:lumMod val="60000"/>
                    <a:lumOff val="40000"/>
                  </a:schemeClr>
                </a:solidFill>
                <a:latin typeface="Times New Roman" panose="02020603050405020304" pitchFamily="18" charset="0"/>
                <a:ea typeface="Verdana" panose="020B0604030504040204" pitchFamily="34" charset="0"/>
                <a:cs typeface="Arial" panose="020B0604020202020204" pitchFamily="34" charset="0"/>
              </a:rPr>
              <a:t>8</a:t>
            </a: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     </a:t>
            </a:r>
            <a:r>
              <a:rPr lang="en-IN"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React</a:t>
            </a:r>
            <a:endParaRPr lang="en-IN" b="1" dirty="0">
              <a:solidFill>
                <a:schemeClr val="accent1">
                  <a:lumMod val="60000"/>
                  <a:lumOff val="40000"/>
                </a:schemeClr>
              </a:solidFill>
              <a:latin typeface="Calibri" panose="020F0502020204030204" pitchFamily="34" charset="0"/>
              <a:ea typeface="Verdana" panose="020B0604030504040204" pitchFamily="34" charset="0"/>
              <a:cs typeface="Arial" panose="020B0604020202020204" pitchFamily="34" charset="0"/>
            </a:endParaRPr>
          </a:p>
          <a:p>
            <a:pPr marL="457200">
              <a:lnSpc>
                <a:spcPct val="115000"/>
              </a:lnSpc>
            </a:pPr>
            <a:r>
              <a:rPr lang="en-IN" sz="1800" dirty="0">
                <a:effectLst/>
                <a:latin typeface="Times New Roman" panose="02020603050405020304" pitchFamily="18" charset="0"/>
                <a:ea typeface="Times New Roman" panose="02020603050405020304" pitchFamily="18" charset="0"/>
              </a:rPr>
              <a:t>React (also known as React.js or ReactJS) is an open-source, front end, JavaScript library for building user interfaces or UI components. It is maintained by Facebook and a community of individual developers and companies. React can be used as a base in the development of single-page or mobile applications. However, React is only concerned with state management and rendering that state to the DOM, so creating React applications usually requires the use of additional libraries for routing, as well as certain client-side functionality.</a:t>
            </a:r>
          </a:p>
        </p:txBody>
      </p:sp>
    </p:spTree>
    <p:extLst>
      <p:ext uri="{BB962C8B-B14F-4D97-AF65-F5344CB8AC3E}">
        <p14:creationId xmlns:p14="http://schemas.microsoft.com/office/powerpoint/2010/main" val="3096391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133AA51-206A-4EA9-828B-B419C63C528A}"/>
              </a:ext>
            </a:extLst>
          </p:cNvPr>
          <p:cNvSpPr txBox="1"/>
          <p:nvPr/>
        </p:nvSpPr>
        <p:spPr>
          <a:xfrm>
            <a:off x="450573" y="814694"/>
            <a:ext cx="8905462" cy="5228611"/>
          </a:xfrm>
          <a:prstGeom prst="rect">
            <a:avLst/>
          </a:prstGeom>
          <a:noFill/>
        </p:spPr>
        <p:txBody>
          <a:bodyPr wrap="square">
            <a:spAutoFit/>
          </a:bodyPr>
          <a:lstStyle/>
          <a:p>
            <a:pPr>
              <a:spcBef>
                <a:spcPts val="40"/>
              </a:spcBef>
            </a:pPr>
            <a:r>
              <a:rPr lang="en-US" sz="2000" b="1" dirty="0">
                <a:solidFill>
                  <a:schemeClr val="accent1">
                    <a:lumMod val="60000"/>
                    <a:lumOff val="40000"/>
                  </a:schemeClr>
                </a:solidFill>
                <a:latin typeface="Times New Roman" panose="02020603050405020304" pitchFamily="18" charset="0"/>
                <a:ea typeface="Times New Roman" panose="02020603050405020304" pitchFamily="18" charset="0"/>
              </a:rPr>
              <a:t>9</a:t>
            </a:r>
            <a:r>
              <a:rPr lang="en-US" sz="2000" b="1" dirty="0">
                <a:solidFill>
                  <a:schemeClr val="accent1">
                    <a:lumMod val="60000"/>
                    <a:lumOff val="40000"/>
                  </a:schemeClr>
                </a:solidFill>
                <a:effectLst/>
                <a:latin typeface="Times New Roman" panose="02020603050405020304" pitchFamily="18" charset="0"/>
                <a:ea typeface="Times New Roman" panose="02020603050405020304" pitchFamily="18" charset="0"/>
              </a:rPr>
              <a:t>.  </a:t>
            </a:r>
            <a:r>
              <a:rPr lang="en-US" sz="2000" b="1" u="sng" dirty="0" err="1">
                <a:solidFill>
                  <a:schemeClr val="accent1">
                    <a:lumMod val="60000"/>
                    <a:lumOff val="40000"/>
                  </a:schemeClr>
                </a:solidFill>
                <a:effectLst/>
                <a:latin typeface="Times New Roman" panose="02020603050405020304" pitchFamily="18" charset="0"/>
                <a:ea typeface="Times New Roman" panose="02020603050405020304" pitchFamily="18" charset="0"/>
              </a:rPr>
              <a:t>npm</a:t>
            </a:r>
            <a:endParaRPr lang="en-IN" sz="1800" dirty="0">
              <a:solidFill>
                <a:schemeClr val="accent1">
                  <a:lumMod val="60000"/>
                  <a:lumOff val="40000"/>
                </a:schemeClr>
              </a:solidFill>
              <a:effectLst/>
              <a:latin typeface="Times New Roman" panose="02020603050405020304" pitchFamily="18" charset="0"/>
              <a:ea typeface="Times New Roman" panose="02020603050405020304" pitchFamily="18" charset="0"/>
            </a:endParaRPr>
          </a:p>
          <a:p>
            <a:pPr>
              <a:spcBef>
                <a:spcPts val="40"/>
              </a:spcBef>
            </a:pPr>
            <a:r>
              <a:rPr lang="en-US" sz="2000" b="1" u="none" strike="noStrike"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dirty="0" err="1">
                <a:solidFill>
                  <a:schemeClr val="tx2"/>
                </a:solidFill>
                <a:latin typeface="Times New Roman" panose="02020603050405020304" pitchFamily="18" charset="0"/>
                <a:ea typeface="Times New Roman" panose="02020603050405020304" pitchFamily="18" charset="0"/>
              </a:rPr>
              <a:t>n</a:t>
            </a:r>
            <a:r>
              <a:rPr lang="en-US" sz="1800" dirty="0" err="1">
                <a:solidFill>
                  <a:schemeClr val="tx2"/>
                </a:solidFill>
                <a:effectLst/>
                <a:latin typeface="Times New Roman" panose="02020603050405020304" pitchFamily="18" charset="0"/>
                <a:ea typeface="Times New Roman" panose="02020603050405020304" pitchFamily="18" charset="0"/>
              </a:rPr>
              <a:t>pm</a:t>
            </a:r>
            <a:r>
              <a:rPr lang="en-US" sz="1800" dirty="0">
                <a:solidFill>
                  <a:schemeClr val="tx2"/>
                </a:solidFill>
                <a:effectLst/>
                <a:latin typeface="Times New Roman" panose="02020603050405020304" pitchFamily="18" charset="0"/>
                <a:ea typeface="Times New Roman" panose="02020603050405020304" pitchFamily="18" charset="0"/>
              </a:rPr>
              <a:t> , Inc. is a company founded in 2014, and was acquired by GitHub in 2020. </a:t>
            </a: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a critical part of the JavaScript community and helps support one of the largest developer ecosystems in the world.</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lots of things.</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the package manager for Node.js. It was created in 2009 as an open source project to help JavaScript developers easily share packaged modules of code.</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a:solidFill>
                  <a:schemeClr val="tx2"/>
                </a:solidFill>
                <a:effectLst/>
                <a:latin typeface="Times New Roman" panose="02020603050405020304" pitchFamily="18" charset="0"/>
                <a:ea typeface="Times New Roman" panose="02020603050405020304" pitchFamily="18" charset="0"/>
              </a:rPr>
              <a:t>The </a:t>
            </a: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Registry is a public collection of packages of open-source code for Node.js, front-end web apps, mobile apps, robots, routers, and countless other needs of the JavaScript community.</a:t>
            </a:r>
            <a:endParaRPr lang="en-IN" sz="1800" dirty="0">
              <a:solidFill>
                <a:schemeClr val="tx2"/>
              </a:solidFill>
              <a:effectLst/>
              <a:latin typeface="Times New Roman" panose="02020603050405020304" pitchFamily="18" charset="0"/>
              <a:ea typeface="Times New Roman" panose="02020603050405020304" pitchFamily="18" charset="0"/>
            </a:endParaRPr>
          </a:p>
          <a:p>
            <a:pPr marL="342900" lvl="0" indent="-342900">
              <a:lnSpc>
                <a:spcPct val="150000"/>
              </a:lnSpc>
              <a:spcBef>
                <a:spcPts val="40"/>
              </a:spcBef>
              <a:spcAft>
                <a:spcPts val="0"/>
              </a:spcAft>
              <a:buClr>
                <a:schemeClr val="accent1">
                  <a:lumMod val="60000"/>
                  <a:lumOff val="40000"/>
                </a:schemeClr>
              </a:buClr>
              <a:buSzPts val="1200"/>
              <a:buFont typeface="Arial" panose="020B0604020202020204" pitchFamily="34" charset="0"/>
              <a:buChar char="•"/>
            </a:pPr>
            <a:r>
              <a:rPr lang="en-US" sz="1800" dirty="0" err="1">
                <a:solidFill>
                  <a:schemeClr val="tx2"/>
                </a:solidFill>
                <a:effectLst/>
                <a:latin typeface="Times New Roman" panose="02020603050405020304" pitchFamily="18" charset="0"/>
                <a:ea typeface="Times New Roman" panose="02020603050405020304" pitchFamily="18" charset="0"/>
              </a:rPr>
              <a:t>npm</a:t>
            </a:r>
            <a:r>
              <a:rPr lang="en-US" sz="1800" dirty="0">
                <a:solidFill>
                  <a:schemeClr val="tx2"/>
                </a:solidFill>
                <a:effectLst/>
                <a:latin typeface="Times New Roman" panose="02020603050405020304" pitchFamily="18" charset="0"/>
                <a:ea typeface="Times New Roman" panose="02020603050405020304" pitchFamily="18" charset="0"/>
              </a:rPr>
              <a:t> is the command line client that allows developers to install and publish those packages.</a:t>
            </a:r>
            <a:endParaRPr lang="en-IN" sz="1800" dirty="0">
              <a:solidFill>
                <a:schemeClr val="tx2"/>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860626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42B8-7A82-45EA-8AC8-ABD5E4077846}"/>
              </a:ext>
            </a:extLst>
          </p:cNvPr>
          <p:cNvSpPr>
            <a:spLocks noGrp="1"/>
          </p:cNvSpPr>
          <p:nvPr>
            <p:ph type="title"/>
          </p:nvPr>
        </p:nvSpPr>
        <p:spPr/>
        <p:txBody>
          <a:bodyPr>
            <a:normAutofit/>
          </a:bodyPr>
          <a:lstStyle/>
          <a:p>
            <a:r>
              <a:rPr lang="en-IN" sz="3600" u="sng" dirty="0">
                <a:solidFill>
                  <a:schemeClr val="accent1">
                    <a:lumMod val="60000"/>
                    <a:lumOff val="40000"/>
                  </a:schemeClr>
                </a:solidFill>
                <a:effectLst/>
                <a:latin typeface="Times New Roman" panose="02020603050405020304" pitchFamily="18" charset="0"/>
                <a:ea typeface="Times New Roman" panose="02020603050405020304" pitchFamily="18" charset="0"/>
                <a:cs typeface="Arial" panose="020B0604020202020204" pitchFamily="34" charset="0"/>
              </a:rPr>
              <a:t>Implementation Details</a:t>
            </a:r>
            <a:br>
              <a:rPr lang="en-IN" sz="3600" dirty="0">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A8C6FC29-B98A-45E2-A3B9-A27BBA9C6D8C}"/>
              </a:ext>
            </a:extLst>
          </p:cNvPr>
          <p:cNvSpPr>
            <a:spLocks noGrp="1"/>
          </p:cNvSpPr>
          <p:nvPr>
            <p:ph idx="1"/>
          </p:nvPr>
        </p:nvSpPr>
        <p:spPr>
          <a:xfrm>
            <a:off x="677335" y="1488613"/>
            <a:ext cx="8862081" cy="5171679"/>
          </a:xfrm>
        </p:spPr>
        <p:txBody>
          <a:bodyPr>
            <a:noAutofit/>
          </a:bodyPr>
          <a:lstStyle/>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First, made design for our website using pencil wireframe. </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Next, we initialized our NodeJS Project.</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downloaded important packages like React-Bootstrap, Bootstrap (main), Node-SASS (version 4.14.1), React-icons.</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we have created our React Application.</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We then created and designed our Home Screen UI.</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we did React Router Set Up</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Redux setup.</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Firebase authentication.</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we made Private Route.</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After these we created our Categories Bar</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we added Most Popular videos feature</a:t>
            </a:r>
          </a:p>
          <a:p>
            <a:pPr>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We then made this WeTube application support Pagination (infinite scroll)</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ü"/>
            </a:pP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ü"/>
            </a:pPr>
            <a:endParaRPr lang="en-IN" dirty="0"/>
          </a:p>
        </p:txBody>
      </p:sp>
    </p:spTree>
    <p:extLst>
      <p:ext uri="{BB962C8B-B14F-4D97-AF65-F5344CB8AC3E}">
        <p14:creationId xmlns:p14="http://schemas.microsoft.com/office/powerpoint/2010/main" val="1313652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142B8-7A82-45EA-8AC8-ABD5E4077846}"/>
              </a:ext>
            </a:extLst>
          </p:cNvPr>
          <p:cNvSpPr>
            <a:spLocks noGrp="1"/>
          </p:cNvSpPr>
          <p:nvPr>
            <p:ph type="title"/>
          </p:nvPr>
        </p:nvSpPr>
        <p:spPr/>
        <p:txBody>
          <a:bodyPr>
            <a:normAutofit/>
          </a:bodyPr>
          <a:lstStyle/>
          <a:p>
            <a:r>
              <a:rPr lang="en-IN" sz="3600" u="sng" dirty="0">
                <a:solidFill>
                  <a:schemeClr val="accent1">
                    <a:lumMod val="60000"/>
                    <a:lumOff val="40000"/>
                  </a:schemeClr>
                </a:solidFill>
                <a:effectLst/>
                <a:latin typeface="Times New Roman" panose="02020603050405020304" pitchFamily="18" charset="0"/>
                <a:ea typeface="Times New Roman" panose="02020603050405020304" pitchFamily="18" charset="0"/>
                <a:cs typeface="Arial" panose="020B0604020202020204" pitchFamily="34" charset="0"/>
              </a:rPr>
              <a:t>Implementation Details</a:t>
            </a:r>
            <a:br>
              <a:rPr lang="en-IN" sz="3600" dirty="0">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A8C6FC29-B98A-45E2-A3B9-A27BBA9C6D8C}"/>
              </a:ext>
            </a:extLst>
          </p:cNvPr>
          <p:cNvSpPr>
            <a:spLocks noGrp="1"/>
          </p:cNvSpPr>
          <p:nvPr>
            <p:ph idx="1"/>
          </p:nvPr>
        </p:nvSpPr>
        <p:spPr>
          <a:xfrm>
            <a:off x="677335" y="1488613"/>
            <a:ext cx="8596667" cy="4925439"/>
          </a:xfrm>
        </p:spPr>
        <p:txBody>
          <a:bodyPr>
            <a:noAutofit/>
          </a:bodyPr>
          <a:lstStyle/>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we built loading skeleton and add lazy load images</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we did setup of our watch screen, video player and give ability to see details of video and channel.</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we added the feature to post comment on videos.</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After these we created additional features like related videos and up-next videos.</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Then we did setup Search screen.</a:t>
            </a:r>
            <a:endParaRPr lang="en-IN" sz="1800" dirty="0">
              <a:effectLst/>
              <a:latin typeface="Times New Roman" panose="02020603050405020304" pitchFamily="18" charset="0"/>
              <a:ea typeface="Times New Roman" panose="02020603050405020304" pitchFamily="18" charset="0"/>
            </a:endParaRPr>
          </a:p>
          <a:p>
            <a:pPr lvl="0" algn="just">
              <a:buFont typeface="Wingdings" panose="05000000000000000000" pitchFamily="2" charset="2"/>
              <a:buChar char="ü"/>
            </a:pPr>
            <a:r>
              <a:rPr lang="en-US" sz="1800" dirty="0">
                <a:effectLst/>
                <a:latin typeface="Times New Roman" panose="02020603050405020304" pitchFamily="18" charset="0"/>
                <a:ea typeface="Times New Roman" panose="02020603050405020304" pitchFamily="18" charset="0"/>
              </a:rPr>
              <a:t>And then finally Subscription Screen and in that ability to stream videos of any particular channel.</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ü"/>
            </a:pPr>
            <a:endParaRPr lang="en-IN" dirty="0"/>
          </a:p>
        </p:txBody>
      </p:sp>
    </p:spTree>
    <p:extLst>
      <p:ext uri="{BB962C8B-B14F-4D97-AF65-F5344CB8AC3E}">
        <p14:creationId xmlns:p14="http://schemas.microsoft.com/office/powerpoint/2010/main" val="3478870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962D0-DC67-48F0-BC18-FC6995563E9E}"/>
              </a:ext>
            </a:extLst>
          </p:cNvPr>
          <p:cNvSpPr>
            <a:spLocks noGrp="1"/>
          </p:cNvSpPr>
          <p:nvPr>
            <p:ph type="title"/>
          </p:nvPr>
        </p:nvSpPr>
        <p:spPr>
          <a:xfrm>
            <a:off x="821634" y="2421662"/>
            <a:ext cx="11136086" cy="1325563"/>
          </a:xfrm>
        </p:spPr>
        <p:txBody>
          <a:bodyPr>
            <a:noAutofit/>
          </a:bodyPr>
          <a:lstStyle/>
          <a:p>
            <a:r>
              <a:rPr lang="en-US" sz="4000" b="1" dirty="0">
                <a:solidFill>
                  <a:schemeClr val="accent1">
                    <a:lumMod val="60000"/>
                    <a:lumOff val="40000"/>
                  </a:schemeClr>
                </a:solidFill>
                <a:effectLst/>
                <a:latin typeface="Times New Roman" panose="02020603050405020304" pitchFamily="18" charset="0"/>
                <a:ea typeface="Calibri" panose="020F0502020204030204" pitchFamily="34" charset="0"/>
                <a:cs typeface="Arial" panose="020B0604020202020204" pitchFamily="34" charset="0"/>
              </a:rPr>
              <a:t>Implementation</a:t>
            </a:r>
            <a:br>
              <a:rPr lang="en-IN" sz="40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br>
            <a:endParaRPr lang="en-IN" sz="4000" dirty="0">
              <a:solidFill>
                <a:schemeClr val="accent1">
                  <a:lumMod val="60000"/>
                  <a:lumOff val="40000"/>
                </a:schemeClr>
              </a:solidFill>
            </a:endParaRPr>
          </a:p>
        </p:txBody>
      </p:sp>
      <p:sp>
        <p:nvSpPr>
          <p:cNvPr id="3" name="Content Placeholder 2">
            <a:extLst>
              <a:ext uri="{FF2B5EF4-FFF2-40B4-BE49-F238E27FC236}">
                <a16:creationId xmlns:a16="http://schemas.microsoft.com/office/drawing/2014/main" id="{4D69B915-617F-4F81-9ECB-389029A7C1B5}"/>
              </a:ext>
            </a:extLst>
          </p:cNvPr>
          <p:cNvSpPr>
            <a:spLocks noGrp="1"/>
          </p:cNvSpPr>
          <p:nvPr>
            <p:ph idx="1"/>
          </p:nvPr>
        </p:nvSpPr>
        <p:spPr>
          <a:xfrm>
            <a:off x="821634" y="3428999"/>
            <a:ext cx="7425713" cy="1325563"/>
          </a:xfrm>
        </p:spPr>
        <p:txBody>
          <a:bodyPr>
            <a:normAutofit/>
          </a:bodyPr>
          <a:lstStyle/>
          <a:p>
            <a:pPr marL="0" indent="0">
              <a:buNone/>
            </a:pPr>
            <a:r>
              <a:rPr lang="en-US" sz="2400" dirty="0">
                <a:solidFill>
                  <a:schemeClr val="tx1"/>
                </a:solidFill>
                <a:effectLst/>
                <a:latin typeface="Times New Roman" panose="02020603050405020304" pitchFamily="18" charset="0"/>
                <a:ea typeface="Calibri" panose="020F0502020204030204" pitchFamily="34" charset="0"/>
                <a:cs typeface="Arial" panose="020B0604020202020204" pitchFamily="34" charset="0"/>
              </a:rPr>
              <a:t>(Here are some Screenshots of the project)</a:t>
            </a:r>
            <a:endParaRPr lang="en-IN" sz="24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0" indent="0">
              <a:buNone/>
            </a:pPr>
            <a:endParaRPr lang="en-IN" sz="2400" dirty="0">
              <a:solidFill>
                <a:srgbClr val="002060"/>
              </a:solidFill>
            </a:endParaRPr>
          </a:p>
        </p:txBody>
      </p:sp>
    </p:spTree>
    <p:extLst>
      <p:ext uri="{BB962C8B-B14F-4D97-AF65-F5344CB8AC3E}">
        <p14:creationId xmlns:p14="http://schemas.microsoft.com/office/powerpoint/2010/main" val="4231729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3813E9C-AEAA-44B8-B5CA-6F65BE2939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18980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2AFC5D1-6727-4E85-B046-BEE2D5743FD9}"/>
              </a:ext>
            </a:extLst>
          </p:cNvPr>
          <p:cNvSpPr txBox="1"/>
          <p:nvPr/>
        </p:nvSpPr>
        <p:spPr>
          <a:xfrm>
            <a:off x="1069745" y="2390254"/>
            <a:ext cx="6149340" cy="830997"/>
          </a:xfrm>
          <a:prstGeom prst="rect">
            <a:avLst/>
          </a:prstGeom>
          <a:noFill/>
        </p:spPr>
        <p:txBody>
          <a:bodyPr wrap="square" rtlCol="0">
            <a:spAutoFit/>
          </a:bodyPr>
          <a:lstStyle/>
          <a:p>
            <a:r>
              <a:rPr lang="en-IN" sz="2400" dirty="0">
                <a:solidFill>
                  <a:schemeClr val="accent1">
                    <a:lumMod val="20000"/>
                    <a:lumOff val="80000"/>
                  </a:schemeClr>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Mini Project Presentation on</a:t>
            </a:r>
          </a:p>
          <a:p>
            <a:endParaRPr lang="en-IN" sz="2400" dirty="0">
              <a:solidFill>
                <a:schemeClr val="accent1"/>
              </a:solidFill>
            </a:endParaRPr>
          </a:p>
        </p:txBody>
      </p:sp>
      <p:sp>
        <p:nvSpPr>
          <p:cNvPr id="8" name="Subtitle 2">
            <a:extLst>
              <a:ext uri="{FF2B5EF4-FFF2-40B4-BE49-F238E27FC236}">
                <a16:creationId xmlns:a16="http://schemas.microsoft.com/office/drawing/2014/main" id="{A0500BA2-0907-42A1-AC26-0696E6BB990B}"/>
              </a:ext>
            </a:extLst>
          </p:cNvPr>
          <p:cNvSpPr txBox="1">
            <a:spLocks/>
          </p:cNvSpPr>
          <p:nvPr/>
        </p:nvSpPr>
        <p:spPr>
          <a:xfrm>
            <a:off x="1069745" y="3913212"/>
            <a:ext cx="7766936" cy="16463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IN" sz="1800" dirty="0">
                <a:cs typeface="Andalus" panose="02020603050405020304" pitchFamily="18" charset="-78"/>
              </a:rPr>
              <a:t>By : </a:t>
            </a:r>
          </a:p>
          <a:p>
            <a:pPr marL="0" indent="0">
              <a:spcBef>
                <a:spcPts val="30"/>
              </a:spcBef>
              <a:spcAft>
                <a:spcPts val="0"/>
              </a:spcAft>
              <a:buNone/>
            </a:pPr>
            <a:r>
              <a:rPr lang="en-US" sz="1800" dirty="0">
                <a:effectLst/>
                <a:latin typeface="Times New Roman" panose="02020603050405020304" pitchFamily="18" charset="0"/>
                <a:ea typeface="Times New Roman" panose="02020603050405020304" pitchFamily="18" charset="0"/>
              </a:rPr>
              <a:t>Aditya Kumar Das (181500041)</a:t>
            </a:r>
            <a:endParaRPr lang="en-IN" sz="1800" dirty="0">
              <a:latin typeface="Times New Roman" panose="02020603050405020304" pitchFamily="18" charset="0"/>
              <a:ea typeface="Times New Roman" panose="02020603050405020304" pitchFamily="18" charset="0"/>
            </a:endParaRPr>
          </a:p>
          <a:p>
            <a:pPr marL="0" indent="0">
              <a:spcBef>
                <a:spcPts val="30"/>
              </a:spcBef>
              <a:spcAft>
                <a:spcPts val="0"/>
              </a:spcAft>
              <a:buNone/>
            </a:pPr>
            <a:r>
              <a:rPr lang="en-US" sz="1800" dirty="0">
                <a:effectLst/>
                <a:latin typeface="Times New Roman" panose="02020603050405020304" pitchFamily="18" charset="0"/>
                <a:ea typeface="Times New Roman" panose="02020603050405020304" pitchFamily="18" charset="0"/>
              </a:rPr>
              <a:t>Gaurav Kumar (181500233)</a:t>
            </a:r>
            <a:endParaRPr lang="en-IN" sz="1800" dirty="0">
              <a:latin typeface="Times New Roman" panose="02020603050405020304" pitchFamily="18" charset="0"/>
              <a:ea typeface="Times New Roman" panose="02020603050405020304" pitchFamily="18" charset="0"/>
            </a:endParaRPr>
          </a:p>
          <a:p>
            <a:pPr marL="0" indent="0">
              <a:spcBef>
                <a:spcPts val="30"/>
              </a:spcBef>
              <a:spcAft>
                <a:spcPts val="0"/>
              </a:spcAft>
              <a:buNone/>
            </a:pPr>
            <a:r>
              <a:rPr lang="en-US" sz="1800" dirty="0">
                <a:effectLst/>
                <a:latin typeface="Times New Roman" panose="02020603050405020304" pitchFamily="18" charset="0"/>
                <a:ea typeface="Times New Roman" panose="02020603050405020304" pitchFamily="18" charset="0"/>
              </a:rPr>
              <a:t>Prashant Verma (181500493)</a:t>
            </a:r>
            <a:endParaRPr lang="en-IN" sz="1800" dirty="0">
              <a:latin typeface="Times New Roman" panose="02020603050405020304" pitchFamily="18" charset="0"/>
              <a:ea typeface="Times New Roman" panose="02020603050405020304" pitchFamily="18" charset="0"/>
            </a:endParaRPr>
          </a:p>
          <a:p>
            <a:pPr marL="0" indent="0">
              <a:spcBef>
                <a:spcPts val="30"/>
              </a:spcBef>
              <a:spcAft>
                <a:spcPts val="0"/>
              </a:spcAft>
              <a:buNone/>
            </a:pPr>
            <a:r>
              <a:rPr lang="en-US" sz="1800" dirty="0">
                <a:effectLst/>
                <a:latin typeface="Times New Roman" panose="02020603050405020304" pitchFamily="18" charset="0"/>
                <a:ea typeface="Times New Roman" panose="02020603050405020304" pitchFamily="18" charset="0"/>
              </a:rPr>
              <a:t>Pulkit Ranjan (181500519)</a:t>
            </a:r>
          </a:p>
          <a:p>
            <a:pPr marL="0" indent="0">
              <a:spcBef>
                <a:spcPts val="30"/>
              </a:spcBef>
              <a:spcAft>
                <a:spcPts val="0"/>
              </a:spcAft>
              <a:buNone/>
            </a:pPr>
            <a:r>
              <a:rPr lang="en-US" sz="1800" dirty="0">
                <a:effectLst/>
                <a:latin typeface="Times New Roman" panose="02020603050405020304" pitchFamily="18" charset="0"/>
                <a:ea typeface="Times New Roman" panose="02020603050405020304" pitchFamily="18" charset="0"/>
              </a:rPr>
              <a:t>Vishes Keshari (181500813)</a:t>
            </a:r>
            <a:endParaRPr lang="en-IN" sz="1800" dirty="0">
              <a:effectLst/>
              <a:latin typeface="Times New Roman" panose="02020603050405020304" pitchFamily="18" charset="0"/>
              <a:ea typeface="Times New Roman" panose="02020603050405020304" pitchFamily="18" charset="0"/>
            </a:endParaRPr>
          </a:p>
        </p:txBody>
      </p:sp>
      <p:sp>
        <p:nvSpPr>
          <p:cNvPr id="2" name="TextBox 1">
            <a:extLst>
              <a:ext uri="{FF2B5EF4-FFF2-40B4-BE49-F238E27FC236}">
                <a16:creationId xmlns:a16="http://schemas.microsoft.com/office/drawing/2014/main" id="{8ECA4622-5E86-4DD8-A7BA-34F86CACFC05}"/>
              </a:ext>
            </a:extLst>
          </p:cNvPr>
          <p:cNvSpPr txBox="1"/>
          <p:nvPr/>
        </p:nvSpPr>
        <p:spPr>
          <a:xfrm>
            <a:off x="1069745" y="2944788"/>
            <a:ext cx="3830595" cy="830997"/>
          </a:xfrm>
          <a:prstGeom prst="rect">
            <a:avLst/>
          </a:prstGeom>
          <a:noFill/>
        </p:spPr>
        <p:txBody>
          <a:bodyPr wrap="square" rtlCol="0">
            <a:spAutoFit/>
          </a:bodyPr>
          <a:lstStyle/>
          <a:p>
            <a:r>
              <a:rPr lang="en-IN" sz="4800" b="1" dirty="0">
                <a:solidFill>
                  <a:schemeClr val="accent1">
                    <a:lumMod val="40000"/>
                    <a:lumOff val="60000"/>
                  </a:schemeClr>
                </a:solidFill>
                <a:latin typeface="Arial Black" panose="020B0A04020102020204" pitchFamily="34" charset="0"/>
              </a:rPr>
              <a:t>WeTube</a:t>
            </a:r>
          </a:p>
        </p:txBody>
      </p:sp>
    </p:spTree>
    <p:extLst>
      <p:ext uri="{BB962C8B-B14F-4D97-AF65-F5344CB8AC3E}">
        <p14:creationId xmlns:p14="http://schemas.microsoft.com/office/powerpoint/2010/main" val="28789340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0BC645-102F-4673-AA66-E32E9B80E6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91995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1164E0F-4D1C-48BB-8FE7-7B41DAC5B5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847634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65605B-B24B-46D9-AAEE-0EDEA2563F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544787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AF1D31-E83A-40EA-B627-566FFA3E93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542740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4A514A8-82A4-4B5C-8A5F-4E8A2809C9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681733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EAD705C-8BD9-493A-9069-630E3B3742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763216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0D04FC-EC6C-4801-8574-721507BD45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777072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94A3D2-6110-47C7-B462-5B39DC4DA9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263563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AC5E00-6666-4CD3-9CDD-9C94AA6DB5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4873861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5A2DF8F-C7B6-4E23-9853-5B080376F7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98096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9DB90-2029-4E5A-8DF8-EC5E2EAF6785}"/>
              </a:ext>
            </a:extLst>
          </p:cNvPr>
          <p:cNvSpPr>
            <a:spLocks noGrp="1"/>
          </p:cNvSpPr>
          <p:nvPr>
            <p:ph type="title"/>
          </p:nvPr>
        </p:nvSpPr>
        <p:spPr>
          <a:xfrm>
            <a:off x="830018" y="778929"/>
            <a:ext cx="8610600" cy="1293028"/>
          </a:xfrm>
        </p:spPr>
        <p:txBody>
          <a:bodyPr/>
          <a:lstStyle/>
          <a:p>
            <a:pPr algn="l"/>
            <a:r>
              <a:rPr lang="en-IN" b="1" dirty="0">
                <a:solidFill>
                  <a:schemeClr val="accent1">
                    <a:lumMod val="60000"/>
                    <a:lumOff val="40000"/>
                  </a:schemeClr>
                </a:solidFill>
              </a:rPr>
              <a:t>Introduction</a:t>
            </a:r>
          </a:p>
        </p:txBody>
      </p:sp>
      <p:sp>
        <p:nvSpPr>
          <p:cNvPr id="3" name="Content Placeholder 2">
            <a:extLst>
              <a:ext uri="{FF2B5EF4-FFF2-40B4-BE49-F238E27FC236}">
                <a16:creationId xmlns:a16="http://schemas.microsoft.com/office/drawing/2014/main" id="{0BE6E790-EB6B-44B5-B0B3-DF48B1CF2DC2}"/>
              </a:ext>
            </a:extLst>
          </p:cNvPr>
          <p:cNvSpPr>
            <a:spLocks noGrp="1"/>
          </p:cNvSpPr>
          <p:nvPr>
            <p:ph idx="1"/>
          </p:nvPr>
        </p:nvSpPr>
        <p:spPr>
          <a:xfrm>
            <a:off x="830018" y="1849124"/>
            <a:ext cx="8960611" cy="4229947"/>
          </a:xfrm>
        </p:spPr>
        <p:txBody>
          <a:bodyPr>
            <a:normAutofit/>
          </a:bodyPr>
          <a:lstStyle/>
          <a:p>
            <a:pPr marL="0" marR="75565" indent="0">
              <a:lnSpc>
                <a:spcPct val="110000"/>
              </a:lnSpc>
              <a:spcBef>
                <a:spcPts val="200"/>
              </a:spcBef>
              <a:spcAft>
                <a:spcPts val="0"/>
              </a:spcAft>
              <a:buNone/>
            </a:pPr>
            <a:r>
              <a:rPr lang="en-US" sz="1800" dirty="0">
                <a:solidFill>
                  <a:schemeClr val="tx1"/>
                </a:solidFill>
                <a:effectLst/>
                <a:latin typeface="Times New Roman" panose="02020603050405020304" pitchFamily="18" charset="0"/>
                <a:ea typeface="Times New Roman" panose="02020603050405020304" pitchFamily="18" charset="0"/>
              </a:rPr>
              <a:t>In current scenario, Major advancements in technology have drastically changed how and where we </a:t>
            </a:r>
            <a:r>
              <a:rPr lang="en-IN" sz="1800" dirty="0">
                <a:solidFill>
                  <a:schemeClr val="tx1"/>
                </a:solidFill>
                <a:effectLst/>
                <a:latin typeface="Times New Roman" panose="02020603050405020304" pitchFamily="18" charset="0"/>
                <a:ea typeface="Times New Roman" panose="02020603050405020304" pitchFamily="18" charset="0"/>
              </a:rPr>
              <a:t>share information, showcase our talent, </a:t>
            </a:r>
            <a:r>
              <a:rPr lang="en-US" sz="1800" dirty="0">
                <a:solidFill>
                  <a:schemeClr val="tx1"/>
                </a:solidFill>
                <a:effectLst/>
                <a:latin typeface="Times New Roman" panose="02020603050405020304" pitchFamily="18" charset="0"/>
                <a:ea typeface="Times New Roman" panose="02020603050405020304" pitchFamily="18" charset="0"/>
              </a:rPr>
              <a:t>conduct business</a:t>
            </a:r>
            <a:r>
              <a:rPr lang="en-IN" sz="1800" dirty="0">
                <a:solidFill>
                  <a:schemeClr val="tx1"/>
                </a:solidFill>
                <a:effectLst/>
                <a:latin typeface="Times New Roman" panose="02020603050405020304" pitchFamily="18" charset="0"/>
                <a:ea typeface="Times New Roman" panose="02020603050405020304" pitchFamily="18" charset="0"/>
              </a:rPr>
              <a:t>, Advertise, entertain people or Educate the world</a:t>
            </a:r>
            <a:r>
              <a:rPr lang="en-US" sz="1800" dirty="0">
                <a:solidFill>
                  <a:schemeClr val="tx1"/>
                </a:solidFill>
                <a:effectLst/>
                <a:latin typeface="Times New Roman" panose="02020603050405020304" pitchFamily="18" charset="0"/>
                <a:ea typeface="Times New Roman" panose="02020603050405020304" pitchFamily="18" charset="0"/>
              </a:rPr>
              <a:t> with more people working remotely, the rise of instant, on-demand </a:t>
            </a:r>
            <a:r>
              <a:rPr lang="en-IN" sz="1800" dirty="0">
                <a:solidFill>
                  <a:schemeClr val="tx1"/>
                </a:solidFill>
                <a:effectLst/>
                <a:latin typeface="Times New Roman" panose="02020603050405020304" pitchFamily="18" charset="0"/>
                <a:ea typeface="Times New Roman" panose="02020603050405020304" pitchFamily="18" charset="0"/>
              </a:rPr>
              <a:t>and cheap platform for </a:t>
            </a:r>
            <a:r>
              <a:rPr lang="en-US" sz="1800" dirty="0">
                <a:solidFill>
                  <a:schemeClr val="tx1"/>
                </a:solidFill>
                <a:effectLst/>
                <a:latin typeface="Times New Roman" panose="02020603050405020304" pitchFamily="18" charset="0"/>
                <a:ea typeface="Times New Roman" panose="02020603050405020304" pitchFamily="18" charset="0"/>
              </a:rPr>
              <a:t>communications and the globalization of </a:t>
            </a:r>
            <a:r>
              <a:rPr lang="en-IN" sz="1800" dirty="0">
                <a:solidFill>
                  <a:schemeClr val="tx1"/>
                </a:solidFill>
                <a:effectLst/>
                <a:latin typeface="Times New Roman" panose="02020603050405020304" pitchFamily="18" charset="0"/>
                <a:ea typeface="Times New Roman" panose="02020603050405020304" pitchFamily="18" charset="0"/>
              </a:rPr>
              <a:t>information was inevitable</a:t>
            </a:r>
            <a:r>
              <a:rPr lang="en-US" sz="1800" dirty="0">
                <a:solidFill>
                  <a:schemeClr val="tx1"/>
                </a:solidFill>
                <a:effectLst/>
                <a:latin typeface="Times New Roman" panose="02020603050405020304" pitchFamily="18" charset="0"/>
                <a:ea typeface="Times New Roman" panose="02020603050405020304" pitchFamily="18" charset="0"/>
              </a:rPr>
              <a:t>. With many students using smart phones, video is a great platform to reach them. </a:t>
            </a:r>
            <a:endParaRPr lang="en-IN" sz="1600" dirty="0">
              <a:solidFill>
                <a:schemeClr val="tx1"/>
              </a:solidFill>
              <a:effectLst/>
              <a:latin typeface="Times New Roman" panose="02020603050405020304" pitchFamily="18" charset="0"/>
              <a:ea typeface="Times New Roman" panose="02020603050405020304" pitchFamily="18" charset="0"/>
            </a:endParaRPr>
          </a:p>
          <a:p>
            <a:pPr marL="0" marR="75565" indent="0">
              <a:lnSpc>
                <a:spcPct val="110000"/>
              </a:lnSpc>
              <a:spcBef>
                <a:spcPts val="200"/>
              </a:spcBef>
              <a:spcAft>
                <a:spcPts val="0"/>
              </a:spcAft>
              <a:buNone/>
            </a:pPr>
            <a:r>
              <a:rPr lang="en-US" sz="1800" dirty="0">
                <a:solidFill>
                  <a:schemeClr val="tx1"/>
                </a:solidFill>
                <a:effectLst/>
                <a:latin typeface="Times New Roman" panose="02020603050405020304" pitchFamily="18" charset="0"/>
                <a:ea typeface="Times New Roman" panose="02020603050405020304" pitchFamily="18" charset="0"/>
              </a:rPr>
              <a:t>WeTube is a video streaming web application solution to build a website similar to                  YouTube. It is designed to boost simplicity to both service providers and users.</a:t>
            </a:r>
            <a:endParaRPr lang="en-IN" sz="1600" dirty="0">
              <a:solidFill>
                <a:schemeClr val="tx1"/>
              </a:solidFill>
              <a:effectLst/>
              <a:latin typeface="Times New Roman" panose="02020603050405020304" pitchFamily="18" charset="0"/>
              <a:ea typeface="Times New Roman" panose="02020603050405020304" pitchFamily="18" charset="0"/>
            </a:endParaRPr>
          </a:p>
          <a:p>
            <a:pPr marL="0" marR="77470" indent="0">
              <a:lnSpc>
                <a:spcPct val="110000"/>
              </a:lnSpc>
              <a:spcBef>
                <a:spcPts val="195"/>
              </a:spcBef>
              <a:spcAft>
                <a:spcPts val="0"/>
              </a:spcAft>
              <a:buNone/>
            </a:pPr>
            <a:r>
              <a:rPr lang="en-US" sz="1800" dirty="0">
                <a:solidFill>
                  <a:schemeClr val="tx1"/>
                </a:solidFill>
                <a:effectLst/>
                <a:latin typeface="Times New Roman" panose="02020603050405020304" pitchFamily="18" charset="0"/>
                <a:ea typeface="Times New Roman" panose="02020603050405020304" pitchFamily="18" charset="0"/>
              </a:rPr>
              <a:t>WeTube web application has features such as Login through Google account, browse and search desired videos, add videos to watch later section, allow user to post their comments on them and provide option to share videos, etc.</a:t>
            </a:r>
            <a:endParaRPr lang="en-IN" sz="1600"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6775680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085B69B-9D30-4A0B-848F-803DE0E192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8995966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FF1BE25-D6CD-4137-94CE-D0AD4FDCD7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423141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ADD3F1F-6CAB-4332-B7D6-388C35CE95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8446108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EAAA48-88EB-4812-ADF6-31051AC69C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130884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BD392-7DC1-41C6-9DE4-A780ED474989}"/>
              </a:ext>
            </a:extLst>
          </p:cNvPr>
          <p:cNvSpPr>
            <a:spLocks noGrp="1"/>
          </p:cNvSpPr>
          <p:nvPr>
            <p:ph type="title"/>
          </p:nvPr>
        </p:nvSpPr>
        <p:spPr>
          <a:xfrm>
            <a:off x="677334" y="1707227"/>
            <a:ext cx="8596668" cy="1320800"/>
          </a:xfrm>
        </p:spPr>
        <p:txBody>
          <a:bodyPr/>
          <a:lstStyle/>
          <a:p>
            <a:r>
              <a:rPr lang="en-IN" b="1" dirty="0">
                <a:solidFill>
                  <a:schemeClr val="accent1">
                    <a:lumMod val="60000"/>
                    <a:lumOff val="40000"/>
                  </a:schemeClr>
                </a:solidFill>
              </a:rPr>
              <a:t>Limitations</a:t>
            </a:r>
          </a:p>
        </p:txBody>
      </p:sp>
      <p:sp>
        <p:nvSpPr>
          <p:cNvPr id="3" name="Content Placeholder 2">
            <a:extLst>
              <a:ext uri="{FF2B5EF4-FFF2-40B4-BE49-F238E27FC236}">
                <a16:creationId xmlns:a16="http://schemas.microsoft.com/office/drawing/2014/main" id="{6590DBCB-96BD-407B-B94F-BF0786BDDE6A}"/>
              </a:ext>
            </a:extLst>
          </p:cNvPr>
          <p:cNvSpPr>
            <a:spLocks noGrp="1"/>
          </p:cNvSpPr>
          <p:nvPr>
            <p:ph idx="1"/>
          </p:nvPr>
        </p:nvSpPr>
        <p:spPr>
          <a:xfrm>
            <a:off x="677334" y="2367627"/>
            <a:ext cx="8596668" cy="3880773"/>
          </a:xfrm>
        </p:spPr>
        <p:txBody>
          <a:bodyPr>
            <a:normAutofit/>
          </a:bodyPr>
          <a:lstStyle/>
          <a:p>
            <a:pPr marL="0" indent="0">
              <a:buClr>
                <a:schemeClr val="accent1">
                  <a:lumMod val="60000"/>
                  <a:lumOff val="40000"/>
                </a:schemeClr>
              </a:buClr>
              <a:buNone/>
            </a:pPr>
            <a:r>
              <a:rPr lang="en-IN" sz="2800" dirty="0">
                <a:latin typeface="Times New Roman" panose="02020603050405020304" pitchFamily="18" charset="0"/>
                <a:cs typeface="Times New Roman" panose="02020603050405020304" pitchFamily="18" charset="0"/>
              </a:rPr>
              <a:t>The only limitation of this project is that it is not yet deployed globally on internet. It runs on a local server. </a:t>
            </a:r>
          </a:p>
        </p:txBody>
      </p:sp>
    </p:spTree>
    <p:extLst>
      <p:ext uri="{BB962C8B-B14F-4D97-AF65-F5344CB8AC3E}">
        <p14:creationId xmlns:p14="http://schemas.microsoft.com/office/powerpoint/2010/main" val="2322252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BD392-7DC1-41C6-9DE4-A780ED474989}"/>
              </a:ext>
            </a:extLst>
          </p:cNvPr>
          <p:cNvSpPr>
            <a:spLocks noGrp="1"/>
          </p:cNvSpPr>
          <p:nvPr>
            <p:ph type="title"/>
          </p:nvPr>
        </p:nvSpPr>
        <p:spPr>
          <a:xfrm>
            <a:off x="677334" y="1590261"/>
            <a:ext cx="8596668" cy="1320800"/>
          </a:xfrm>
        </p:spPr>
        <p:txBody>
          <a:bodyPr/>
          <a:lstStyle/>
          <a:p>
            <a:r>
              <a:rPr lang="en-IN" b="1" dirty="0">
                <a:solidFill>
                  <a:schemeClr val="accent1">
                    <a:lumMod val="60000"/>
                    <a:lumOff val="40000"/>
                  </a:schemeClr>
                </a:solidFill>
              </a:rPr>
              <a:t>Future Scope</a:t>
            </a:r>
          </a:p>
        </p:txBody>
      </p:sp>
      <p:sp>
        <p:nvSpPr>
          <p:cNvPr id="3" name="Content Placeholder 2">
            <a:extLst>
              <a:ext uri="{FF2B5EF4-FFF2-40B4-BE49-F238E27FC236}">
                <a16:creationId xmlns:a16="http://schemas.microsoft.com/office/drawing/2014/main" id="{6590DBCB-96BD-407B-B94F-BF0786BDDE6A}"/>
              </a:ext>
            </a:extLst>
          </p:cNvPr>
          <p:cNvSpPr>
            <a:spLocks noGrp="1"/>
          </p:cNvSpPr>
          <p:nvPr>
            <p:ph idx="1"/>
          </p:nvPr>
        </p:nvSpPr>
        <p:spPr>
          <a:xfrm>
            <a:off x="677334" y="2738688"/>
            <a:ext cx="8596668" cy="3880773"/>
          </a:xfrm>
        </p:spPr>
        <p:txBody>
          <a:bodyPr>
            <a:normAutofit/>
          </a:bodyPr>
          <a:lstStyle/>
          <a:p>
            <a:pPr marL="342900" marR="558800" lvl="0" indent="-342900">
              <a:lnSpc>
                <a:spcPct val="110000"/>
              </a:lnSpc>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Since this project works on a local server, in future we can deploy it globally so different users from any part of the world can stream the video.</a:t>
            </a:r>
            <a:endParaRPr lang="en-IN" sz="1800" dirty="0">
              <a:effectLst/>
              <a:latin typeface="Times New Roman" panose="02020603050405020304" pitchFamily="18" charset="0"/>
              <a:ea typeface="Times New Roman" panose="02020603050405020304" pitchFamily="18" charset="0"/>
            </a:endParaRPr>
          </a:p>
          <a:p>
            <a:pPr marL="342900" marR="558800" lvl="0" indent="-342900">
              <a:lnSpc>
                <a:spcPct val="110000"/>
              </a:lnSpc>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We can add own Database in the application which enable user to upload their own videos, and create their own channel.</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3645366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EA4380CE-DEEA-4615-91BA-70FD01F68424}"/>
              </a:ext>
            </a:extLst>
          </p:cNvPr>
          <p:cNvSpPr txBox="1">
            <a:spLocks/>
          </p:cNvSpPr>
          <p:nvPr/>
        </p:nvSpPr>
        <p:spPr>
          <a:xfrm>
            <a:off x="685800" y="1744036"/>
            <a:ext cx="11506200" cy="295153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342900" lvl="0" indent="-342900" algn="just">
              <a:lnSpc>
                <a:spcPct val="100000"/>
              </a:lnSpc>
              <a:spcAft>
                <a:spcPts val="800"/>
              </a:spcAft>
              <a:buFont typeface="Symbol" panose="05050102010706020507" pitchFamily="18" charset="2"/>
              <a:buChar char=""/>
            </a:pPr>
            <a:r>
              <a:rPr lang="en-US" sz="1400" u="sng" dirty="0">
                <a:solidFill>
                  <a:schemeClr val="tx2"/>
                </a:solidFill>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https://nodejs.org/en/</a:t>
            </a:r>
            <a:endParaRPr lang="en-IN" sz="1400" dirty="0">
              <a:solidFill>
                <a:schemeClr val="tx2"/>
              </a:solidFill>
              <a:effectLst/>
              <a:latin typeface="Times New Roman" panose="02020603050405020304" pitchFamily="18" charset="0"/>
              <a:ea typeface="Times New Roman" panose="02020603050405020304" pitchFamily="18" charset="0"/>
            </a:endParaRPr>
          </a:p>
          <a:p>
            <a:pPr marL="342900" lvl="0" indent="-342900" algn="just">
              <a:lnSpc>
                <a:spcPct val="100000"/>
              </a:lnSpc>
              <a:buFont typeface="Symbol" panose="05050102010706020507" pitchFamily="18" charset="2"/>
              <a:buChar char=""/>
            </a:pPr>
            <a:r>
              <a:rPr lang="en-US" sz="1400" u="sng" dirty="0">
                <a:solidFill>
                  <a:schemeClr val="tx2"/>
                </a:solidFill>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https://reactjs.org/</a:t>
            </a:r>
            <a:endParaRPr lang="en-IN" sz="1400" dirty="0">
              <a:solidFill>
                <a:schemeClr val="tx2"/>
              </a:solidFill>
              <a:effectLst/>
              <a:latin typeface="Times New Roman" panose="02020603050405020304" pitchFamily="18" charset="0"/>
              <a:ea typeface="Times New Roman" panose="02020603050405020304" pitchFamily="18" charset="0"/>
            </a:endParaRPr>
          </a:p>
          <a:p>
            <a:pPr marL="342900" lvl="0" indent="-342900" algn="just">
              <a:lnSpc>
                <a:spcPct val="100000"/>
              </a:lnSpc>
              <a:buFont typeface="Symbol" panose="05050102010706020507" pitchFamily="18" charset="2"/>
              <a:buChar char=""/>
            </a:pPr>
            <a:r>
              <a:rPr lang="en-US" sz="1400" u="sng" dirty="0">
                <a:solidFill>
                  <a:schemeClr val="tx2"/>
                </a:solidFill>
                <a:effectLst/>
                <a:latin typeface="Times New Roman" panose="02020603050405020304" pitchFamily="18" charset="0"/>
                <a:ea typeface="Times New Roman" panose="02020603050405020304" pitchFamily="18" charset="0"/>
                <a:hlinkClick r:id="rId4">
                  <a:extLst>
                    <a:ext uri="{A12FA001-AC4F-418D-AE19-62706E023703}">
                      <ahyp:hlinkClr xmlns:ahyp="http://schemas.microsoft.com/office/drawing/2018/hyperlinkcolor" val="tx"/>
                    </a:ext>
                  </a:extLst>
                </a:hlinkClick>
              </a:rPr>
              <a:t>https://redux.js.org/</a:t>
            </a:r>
            <a:r>
              <a:rPr lang="en-US" sz="1400" dirty="0">
                <a:solidFill>
                  <a:schemeClr val="tx2"/>
                </a:solidFill>
                <a:effectLst/>
                <a:latin typeface="Times New Roman" panose="02020603050405020304" pitchFamily="18" charset="0"/>
                <a:ea typeface="Times New Roman" panose="02020603050405020304" pitchFamily="18" charset="0"/>
              </a:rPr>
              <a:t> </a:t>
            </a:r>
            <a:endParaRPr lang="en-IN" sz="1400" dirty="0">
              <a:solidFill>
                <a:schemeClr val="tx2"/>
              </a:solidFill>
              <a:effectLst/>
              <a:latin typeface="Times New Roman" panose="02020603050405020304" pitchFamily="18" charset="0"/>
              <a:ea typeface="Times New Roman" panose="02020603050405020304" pitchFamily="18" charset="0"/>
            </a:endParaRPr>
          </a:p>
          <a:p>
            <a:pPr marL="342900" lvl="0" indent="-342900" algn="just">
              <a:lnSpc>
                <a:spcPct val="100000"/>
              </a:lnSpc>
              <a:buFont typeface="Symbol" panose="05050102010706020507" pitchFamily="18" charset="2"/>
              <a:buChar char=""/>
            </a:pPr>
            <a:r>
              <a:rPr lang="en-US" sz="1400" u="sng" dirty="0">
                <a:solidFill>
                  <a:schemeClr val="tx2"/>
                </a:solidFill>
                <a:effectLst/>
                <a:latin typeface="Times New Roman" panose="02020603050405020304" pitchFamily="18" charset="0"/>
                <a:ea typeface="Times New Roman" panose="02020603050405020304" pitchFamily="18" charset="0"/>
                <a:hlinkClick r:id="rId5">
                  <a:extLst>
                    <a:ext uri="{A12FA001-AC4F-418D-AE19-62706E023703}">
                      <ahyp:hlinkClr xmlns:ahyp="http://schemas.microsoft.com/office/drawing/2018/hyperlinkcolor" val="tx"/>
                    </a:ext>
                  </a:extLst>
                </a:hlinkClick>
              </a:rPr>
              <a:t>https://developers.google.com/youtube/v3</a:t>
            </a:r>
            <a:endParaRPr lang="en-IN" sz="1400" dirty="0">
              <a:solidFill>
                <a:schemeClr val="tx2"/>
              </a:solidFill>
              <a:effectLst/>
              <a:latin typeface="Times New Roman" panose="02020603050405020304" pitchFamily="18" charset="0"/>
              <a:ea typeface="Times New Roman" panose="02020603050405020304" pitchFamily="18" charset="0"/>
            </a:endParaRPr>
          </a:p>
          <a:p>
            <a:pPr marL="342900" lvl="0" indent="-342900" algn="just">
              <a:lnSpc>
                <a:spcPct val="100000"/>
              </a:lnSpc>
              <a:buFont typeface="Symbol" panose="05050102010706020507" pitchFamily="18" charset="2"/>
              <a:buChar char=""/>
            </a:pPr>
            <a:r>
              <a:rPr lang="en-US" sz="1400" b="1" u="sng" dirty="0">
                <a:solidFill>
                  <a:schemeClr val="tx2"/>
                </a:solidFill>
                <a:effectLst/>
                <a:latin typeface="Times New Roman" panose="02020603050405020304" pitchFamily="18" charset="0"/>
                <a:ea typeface="Times New Roman" panose="02020603050405020304" pitchFamily="18" charset="0"/>
                <a:hlinkClick r:id="rId6">
                  <a:extLst>
                    <a:ext uri="{A12FA001-AC4F-418D-AE19-62706E023703}">
                      <ahyp:hlinkClr xmlns:ahyp="http://schemas.microsoft.com/office/drawing/2018/hyperlinkcolor" val="tx"/>
                    </a:ext>
                  </a:extLst>
                </a:hlinkClick>
              </a:rPr>
              <a:t>https://www.geeksforgeeks.org/</a:t>
            </a:r>
            <a:endParaRPr lang="en-IN" sz="1400" dirty="0">
              <a:solidFill>
                <a:schemeClr val="tx2"/>
              </a:solidFill>
              <a:effectLst/>
              <a:latin typeface="Times New Roman" panose="02020603050405020304" pitchFamily="18" charset="0"/>
              <a:ea typeface="Times New Roman" panose="02020603050405020304" pitchFamily="18" charset="0"/>
            </a:endParaRPr>
          </a:p>
          <a:p>
            <a:pPr marL="342900" lvl="0" indent="-342900" algn="just">
              <a:lnSpc>
                <a:spcPct val="100000"/>
              </a:lnSpc>
              <a:buFont typeface="Symbol" panose="05050102010706020507" pitchFamily="18" charset="2"/>
              <a:buChar char=""/>
            </a:pPr>
            <a:r>
              <a:rPr lang="en-US" sz="1400" u="sng" dirty="0">
                <a:solidFill>
                  <a:schemeClr val="tx2"/>
                </a:solidFill>
                <a:effectLst/>
                <a:latin typeface="Times New Roman" panose="02020603050405020304" pitchFamily="18" charset="0"/>
                <a:ea typeface="Times New Roman" panose="02020603050405020304" pitchFamily="18" charset="0"/>
                <a:hlinkClick r:id="rId7">
                  <a:extLst>
                    <a:ext uri="{A12FA001-AC4F-418D-AE19-62706E023703}">
                      <ahyp:hlinkClr xmlns:ahyp="http://schemas.microsoft.com/office/drawing/2018/hyperlinkcolor" val="tx"/>
                    </a:ext>
                  </a:extLst>
                </a:hlinkClick>
              </a:rPr>
              <a:t>https://youtu.be/JnvKXcSI7yk</a:t>
            </a:r>
            <a:endParaRPr lang="en-IN" sz="1400" dirty="0">
              <a:solidFill>
                <a:schemeClr val="tx2"/>
              </a:solidFill>
              <a:effectLst/>
              <a:latin typeface="Times New Roman" panose="02020603050405020304" pitchFamily="18" charset="0"/>
              <a:ea typeface="Times New Roman" panose="02020603050405020304" pitchFamily="18" charset="0"/>
            </a:endParaRPr>
          </a:p>
          <a:p>
            <a:pPr marL="342900" lvl="0" indent="-342900" algn="just">
              <a:lnSpc>
                <a:spcPct val="100000"/>
              </a:lnSpc>
              <a:buFont typeface="Symbol" panose="05050102010706020507" pitchFamily="18" charset="2"/>
              <a:buChar char=""/>
            </a:pPr>
            <a:r>
              <a:rPr lang="en-US" sz="1400" u="sng" dirty="0">
                <a:solidFill>
                  <a:schemeClr val="tx2"/>
                </a:solidFill>
                <a:effectLst/>
                <a:latin typeface="Times New Roman" panose="02020603050405020304" pitchFamily="18" charset="0"/>
                <a:ea typeface="Times New Roman" panose="02020603050405020304" pitchFamily="18" charset="0"/>
                <a:hlinkClick r:id="rId8">
                  <a:extLst>
                    <a:ext uri="{A12FA001-AC4F-418D-AE19-62706E023703}">
                      <ahyp:hlinkClr xmlns:ahyp="http://schemas.microsoft.com/office/drawing/2018/hyperlinkcolor" val="tx"/>
                    </a:ext>
                  </a:extLst>
                </a:hlinkClick>
              </a:rPr>
              <a:t>https://www.youtube.com/watch?v=poQXNp9ItL4</a:t>
            </a:r>
            <a:endParaRPr lang="en-IN" sz="1400" dirty="0">
              <a:solidFill>
                <a:schemeClr val="tx2"/>
              </a:solidFill>
              <a:effectLst/>
              <a:latin typeface="Times New Roman" panose="02020603050405020304" pitchFamily="18" charset="0"/>
              <a:ea typeface="Times New Roman" panose="02020603050405020304" pitchFamily="18" charset="0"/>
            </a:endParaRPr>
          </a:p>
          <a:p>
            <a:pPr marL="342900" lvl="0" indent="-342900" algn="just">
              <a:lnSpc>
                <a:spcPct val="100000"/>
              </a:lnSpc>
              <a:buFont typeface="Symbol" panose="05050102010706020507" pitchFamily="18" charset="2"/>
              <a:buChar char=""/>
            </a:pPr>
            <a:r>
              <a:rPr lang="en-US" sz="1400" u="sng" dirty="0">
                <a:solidFill>
                  <a:schemeClr val="tx2"/>
                </a:solidFill>
                <a:effectLst/>
                <a:latin typeface="Times New Roman" panose="02020603050405020304" pitchFamily="18" charset="0"/>
                <a:ea typeface="Times New Roman" panose="02020603050405020304" pitchFamily="18" charset="0"/>
                <a:hlinkClick r:id="rId9">
                  <a:extLst>
                    <a:ext uri="{A12FA001-AC4F-418D-AE19-62706E023703}">
                      <ahyp:hlinkClr xmlns:ahyp="http://schemas.microsoft.com/office/drawing/2018/hyperlinkcolor" val="tx"/>
                    </a:ext>
                  </a:extLst>
                </a:hlinkClick>
              </a:rPr>
              <a:t>https://www.youtube.com/watch?v=RGKi6LSPDLU</a:t>
            </a:r>
            <a:endParaRPr lang="en-IN" sz="1400" dirty="0">
              <a:solidFill>
                <a:schemeClr val="tx2"/>
              </a:solidFill>
              <a:effectLst/>
              <a:latin typeface="Times New Roman" panose="02020603050405020304" pitchFamily="18" charset="0"/>
              <a:ea typeface="Times New Roman" panose="02020603050405020304" pitchFamily="18" charset="0"/>
            </a:endParaRPr>
          </a:p>
        </p:txBody>
      </p:sp>
      <p:sp>
        <p:nvSpPr>
          <p:cNvPr id="5" name="Title 1">
            <a:extLst>
              <a:ext uri="{FF2B5EF4-FFF2-40B4-BE49-F238E27FC236}">
                <a16:creationId xmlns:a16="http://schemas.microsoft.com/office/drawing/2014/main" id="{777A02D7-16AE-4EDD-A560-A409F33CD751}"/>
              </a:ext>
            </a:extLst>
          </p:cNvPr>
          <p:cNvSpPr txBox="1">
            <a:spLocks/>
          </p:cNvSpPr>
          <p:nvPr/>
        </p:nvSpPr>
        <p:spPr>
          <a:xfrm>
            <a:off x="685800" y="609599"/>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l"/>
            <a:r>
              <a:rPr lang="en-IN" sz="3200" b="1" dirty="0">
                <a:solidFill>
                  <a:schemeClr val="accent1">
                    <a:lumMod val="60000"/>
                    <a:lumOff val="40000"/>
                  </a:schemeClr>
                </a:solidFill>
              </a:rPr>
              <a:t>Reference and bibliography</a:t>
            </a:r>
          </a:p>
        </p:txBody>
      </p:sp>
      <p:sp>
        <p:nvSpPr>
          <p:cNvPr id="7" name="Title 6">
            <a:extLst>
              <a:ext uri="{FF2B5EF4-FFF2-40B4-BE49-F238E27FC236}">
                <a16:creationId xmlns:a16="http://schemas.microsoft.com/office/drawing/2014/main" id="{226BCB37-1C4A-4F16-8DB0-6A5374C38054}"/>
              </a:ext>
            </a:extLst>
          </p:cNvPr>
          <p:cNvSpPr>
            <a:spLocks noGrp="1"/>
          </p:cNvSpPr>
          <p:nvPr>
            <p:ph type="title"/>
          </p:nvPr>
        </p:nvSpPr>
        <p:spPr>
          <a:xfrm>
            <a:off x="685800" y="4927601"/>
            <a:ext cx="9372600" cy="1320800"/>
          </a:xfrm>
        </p:spPr>
        <p:txBody>
          <a:bodyPr>
            <a:normAutofit/>
          </a:bodyPr>
          <a:lstStyle/>
          <a:p>
            <a:r>
              <a:rPr lang="en-IN" sz="3200" dirty="0">
                <a:solidFill>
                  <a:schemeClr val="accent1">
                    <a:lumMod val="40000"/>
                    <a:lumOff val="60000"/>
                  </a:schemeClr>
                </a:solidFill>
              </a:rPr>
              <a:t>GitHub Link:</a:t>
            </a:r>
            <a:br>
              <a:rPr lang="en-IN" sz="3200" dirty="0">
                <a:solidFill>
                  <a:schemeClr val="accent1">
                    <a:lumMod val="40000"/>
                    <a:lumOff val="60000"/>
                  </a:schemeClr>
                </a:solidFill>
              </a:rPr>
            </a:br>
            <a:r>
              <a:rPr lang="en-IN" sz="2000" i="1" dirty="0">
                <a:solidFill>
                  <a:schemeClr val="tx1"/>
                </a:solidFill>
              </a:rPr>
              <a:t>https://github.com/Pulkit519/WeTube1</a:t>
            </a:r>
          </a:p>
        </p:txBody>
      </p:sp>
    </p:spTree>
    <p:extLst>
      <p:ext uri="{BB962C8B-B14F-4D97-AF65-F5344CB8AC3E}">
        <p14:creationId xmlns:p14="http://schemas.microsoft.com/office/powerpoint/2010/main" val="41882667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3A3041-0C55-43E8-88AE-561EAF01A025}"/>
              </a:ext>
            </a:extLst>
          </p:cNvPr>
          <p:cNvSpPr txBox="1"/>
          <p:nvPr/>
        </p:nvSpPr>
        <p:spPr>
          <a:xfrm>
            <a:off x="2756550" y="2912541"/>
            <a:ext cx="4528039" cy="1015663"/>
          </a:xfrm>
          <a:prstGeom prst="rect">
            <a:avLst/>
          </a:prstGeom>
          <a:noFill/>
        </p:spPr>
        <p:txBody>
          <a:bodyPr wrap="square" rtlCol="0">
            <a:spAutoFit/>
          </a:bodyPr>
          <a:lstStyle/>
          <a:p>
            <a:r>
              <a:rPr lang="en-US" sz="6000" i="1" dirty="0">
                <a:latin typeface="Algerian" panose="04020705040A02060702" pitchFamily="82" charset="0"/>
              </a:rPr>
              <a:t>Thank You</a:t>
            </a:r>
            <a:endParaRPr lang="en-IN" sz="6000" i="1" dirty="0">
              <a:latin typeface="Algerian" panose="04020705040A02060702" pitchFamily="82" charset="0"/>
            </a:endParaRPr>
          </a:p>
        </p:txBody>
      </p:sp>
    </p:spTree>
    <p:extLst>
      <p:ext uri="{BB962C8B-B14F-4D97-AF65-F5344CB8AC3E}">
        <p14:creationId xmlns:p14="http://schemas.microsoft.com/office/powerpoint/2010/main" val="2631165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EB9AF-2E5C-4CF5-8442-E3FC4BAFA048}"/>
              </a:ext>
            </a:extLst>
          </p:cNvPr>
          <p:cNvSpPr>
            <a:spLocks noGrp="1"/>
          </p:cNvSpPr>
          <p:nvPr>
            <p:ph type="title"/>
          </p:nvPr>
        </p:nvSpPr>
        <p:spPr/>
        <p:txBody>
          <a:bodyPr>
            <a:normAutofit/>
          </a:bodyPr>
          <a:lstStyle/>
          <a:p>
            <a:r>
              <a:rPr lang="en-IN" sz="3600" u="sng" dirty="0">
                <a:solidFill>
                  <a:schemeClr val="accent2"/>
                </a:solidFill>
                <a:effectLst/>
                <a:latin typeface="Times New Roman" panose="02020603050405020304" pitchFamily="18" charset="0"/>
                <a:ea typeface="Times New Roman" panose="02020603050405020304" pitchFamily="18" charset="0"/>
                <a:cs typeface="Arial" panose="020B0604020202020204" pitchFamily="34" charset="0"/>
              </a:rPr>
              <a:t>Problem Statement and Objective</a:t>
            </a:r>
            <a:endParaRPr lang="en-IN" dirty="0">
              <a:solidFill>
                <a:schemeClr val="accent2"/>
              </a:solidFill>
            </a:endParaRPr>
          </a:p>
        </p:txBody>
      </p:sp>
      <p:sp>
        <p:nvSpPr>
          <p:cNvPr id="3" name="Content Placeholder 2">
            <a:extLst>
              <a:ext uri="{FF2B5EF4-FFF2-40B4-BE49-F238E27FC236}">
                <a16:creationId xmlns:a16="http://schemas.microsoft.com/office/drawing/2014/main" id="{A4EBDD1D-363F-4708-8259-83BEF6B98889}"/>
              </a:ext>
            </a:extLst>
          </p:cNvPr>
          <p:cNvSpPr>
            <a:spLocks noGrp="1"/>
          </p:cNvSpPr>
          <p:nvPr>
            <p:ph idx="1"/>
          </p:nvPr>
        </p:nvSpPr>
        <p:spPr>
          <a:xfrm>
            <a:off x="677334" y="1260390"/>
            <a:ext cx="8596668" cy="5412260"/>
          </a:xfrm>
        </p:spPr>
        <p:txBody>
          <a:bodyPr>
            <a:normAutofit fontScale="85000" lnSpcReduction="20000"/>
          </a:bodyPr>
          <a:lstStyle/>
          <a:p>
            <a:pPr marL="0" indent="0" algn="just">
              <a:lnSpc>
                <a:spcPct val="150000"/>
              </a:lnSpc>
              <a:buNone/>
            </a:pPr>
            <a:r>
              <a:rPr lang="en-US" sz="1800" dirty="0">
                <a:solidFill>
                  <a:schemeClr val="tx1"/>
                </a:solidFill>
                <a:effectLst/>
                <a:latin typeface="Times New Roman" panose="02020603050405020304" pitchFamily="18" charset="0"/>
                <a:ea typeface="Times New Roman" panose="02020603050405020304" pitchFamily="18" charset="0"/>
              </a:rPr>
              <a:t>The project is to create a video streaming web application service where users can watch, share, comment on videos posted by other users and get the data about videos, channel and subscription.</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1800" dirty="0">
                <a:solidFill>
                  <a:schemeClr val="tx1"/>
                </a:solidFill>
                <a:effectLst/>
                <a:latin typeface="Times New Roman" panose="02020603050405020304" pitchFamily="18" charset="0"/>
                <a:ea typeface="Times New Roman" panose="02020603050405020304" pitchFamily="18" charset="0"/>
              </a:rPr>
              <a:t>T</a:t>
            </a:r>
            <a:r>
              <a:rPr lang="en-US" sz="1800" dirty="0">
                <a:solidFill>
                  <a:schemeClr val="tx1"/>
                </a:solidFill>
                <a:effectLst/>
                <a:latin typeface="Times New Roman" panose="02020603050405020304" pitchFamily="18" charset="0"/>
                <a:ea typeface="Times New Roman" panose="02020603050405020304" pitchFamily="18" charset="0"/>
              </a:rPr>
              <a:t>o create a responsiveness video streaming media web application with UI similar to YouTube.</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dirty="0">
                <a:solidFill>
                  <a:schemeClr val="tx1"/>
                </a:solidFill>
                <a:effectLst/>
                <a:latin typeface="Times New Roman" panose="02020603050405020304" pitchFamily="18" charset="0"/>
                <a:ea typeface="Times New Roman" panose="02020603050405020304" pitchFamily="18" charset="0"/>
              </a:rPr>
              <a:t>Users can watch, share</a:t>
            </a:r>
            <a:r>
              <a:rPr lang="en-IN" sz="1800" dirty="0">
                <a:solidFill>
                  <a:schemeClr val="tx1"/>
                </a:solidFill>
                <a:effectLst/>
                <a:latin typeface="Times New Roman" panose="02020603050405020304" pitchFamily="18" charset="0"/>
                <a:ea typeface="Times New Roman" panose="02020603050405020304" pitchFamily="18" charset="0"/>
              </a:rPr>
              <a:t> and </a:t>
            </a:r>
            <a:r>
              <a:rPr lang="en-US" sz="1800" dirty="0">
                <a:solidFill>
                  <a:schemeClr val="tx1"/>
                </a:solidFill>
                <a:effectLst/>
                <a:latin typeface="Times New Roman" panose="02020603050405020304" pitchFamily="18" charset="0"/>
                <a:ea typeface="Times New Roman" panose="02020603050405020304" pitchFamily="18" charset="0"/>
              </a:rPr>
              <a:t>post comment</a:t>
            </a:r>
            <a:r>
              <a:rPr lang="en-IN" sz="1800" dirty="0">
                <a:solidFill>
                  <a:schemeClr val="tx1"/>
                </a:solidFill>
                <a:effectLst/>
                <a:latin typeface="Times New Roman" panose="02020603050405020304" pitchFamily="18" charset="0"/>
                <a:ea typeface="Times New Roman" panose="02020603050405020304" pitchFamily="18" charset="0"/>
              </a:rPr>
              <a:t> on </a:t>
            </a:r>
            <a:r>
              <a:rPr lang="en-US" sz="1800" dirty="0">
                <a:solidFill>
                  <a:schemeClr val="tx1"/>
                </a:solidFill>
                <a:effectLst/>
                <a:latin typeface="Times New Roman" panose="02020603050405020304" pitchFamily="18" charset="0"/>
                <a:ea typeface="SimSun" panose="02010600030101010101" pitchFamily="2" charset="-122"/>
              </a:rPr>
              <a:t>videos</a:t>
            </a:r>
            <a:r>
              <a:rPr lang="en-IN" sz="1800" dirty="0">
                <a:solidFill>
                  <a:schemeClr val="tx1"/>
                </a:solidFill>
                <a:effectLst/>
                <a:latin typeface="Times New Roman" panose="02020603050405020304" pitchFamily="18" charset="0"/>
                <a:ea typeface="SimSun" panose="02010600030101010101" pitchFamily="2" charset="-122"/>
              </a:rPr>
              <a:t>.</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IN" sz="1800" dirty="0">
                <a:solidFill>
                  <a:schemeClr val="tx1"/>
                </a:solidFill>
                <a:effectLst/>
                <a:latin typeface="Times New Roman" panose="02020603050405020304" pitchFamily="18" charset="0"/>
                <a:ea typeface="SimSun" panose="02010600030101010101" pitchFamily="2" charset="-122"/>
              </a:rPr>
              <a:t>User can save videos to watch later.</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07000"/>
              </a:lnSpc>
              <a:buFont typeface="Symbol" panose="05050102010706020507" pitchFamily="18" charset="2"/>
              <a:buChar char=""/>
            </a:pPr>
            <a:r>
              <a:rPr lang="en-IN" sz="1800" dirty="0">
                <a:solidFill>
                  <a:schemeClr val="tx1"/>
                </a:solidFill>
                <a:effectLst/>
                <a:latin typeface="Times New Roman" panose="02020603050405020304" pitchFamily="18" charset="0"/>
                <a:ea typeface="Times New Roman" panose="02020603050405020304" pitchFamily="18" charset="0"/>
              </a:rPr>
              <a:t>Users can watch </a:t>
            </a:r>
            <a:r>
              <a:rPr lang="en-US" sz="1800" dirty="0">
                <a:solidFill>
                  <a:schemeClr val="tx1"/>
                </a:solidFill>
                <a:effectLst/>
                <a:latin typeface="Times New Roman" panose="02020603050405020304" pitchFamily="18" charset="0"/>
                <a:ea typeface="SimSun" panose="02010600030101010101" pitchFamily="2" charset="-122"/>
              </a:rPr>
              <a:t>videos posted by other users and upload videos of their own</a:t>
            </a:r>
            <a:r>
              <a:rPr lang="en-IN" sz="1800" dirty="0">
                <a:solidFill>
                  <a:schemeClr val="tx1"/>
                </a:solidFill>
                <a:effectLst/>
                <a:latin typeface="Times New Roman" panose="02020603050405020304" pitchFamily="18" charset="0"/>
                <a:ea typeface="SimSun" panose="02010600030101010101" pitchFamily="2" charset="-122"/>
              </a:rPr>
              <a:t>.</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dirty="0">
                <a:solidFill>
                  <a:schemeClr val="tx1"/>
                </a:solidFill>
                <a:effectLst/>
                <a:latin typeface="Times New Roman" panose="02020603050405020304" pitchFamily="18" charset="0"/>
                <a:ea typeface="Times New Roman" panose="02020603050405020304" pitchFamily="18" charset="0"/>
              </a:rPr>
              <a:t>Login through google account.</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dirty="0">
                <a:solidFill>
                  <a:schemeClr val="tx1"/>
                </a:solidFill>
                <a:effectLst/>
                <a:latin typeface="Times New Roman" panose="02020603050405020304" pitchFamily="18" charset="0"/>
                <a:ea typeface="Times New Roman" panose="02020603050405020304" pitchFamily="18" charset="0"/>
              </a:rPr>
              <a:t>User can filter the recommendation using Categories Bar</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dirty="0">
                <a:solidFill>
                  <a:schemeClr val="tx1"/>
                </a:solidFill>
                <a:effectLst/>
                <a:latin typeface="Times New Roman" panose="02020603050405020304" pitchFamily="18" charset="0"/>
                <a:ea typeface="Times New Roman" panose="02020603050405020304" pitchFamily="18" charset="0"/>
              </a:rPr>
              <a:t>User can monitor the data about videos like number of likes, views and dislikes.</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dirty="0">
                <a:solidFill>
                  <a:schemeClr val="tx1"/>
                </a:solidFill>
                <a:effectLst/>
                <a:latin typeface="Times New Roman" panose="02020603050405020304" pitchFamily="18" charset="0"/>
                <a:ea typeface="Times New Roman" panose="02020603050405020304" pitchFamily="18" charset="0"/>
              </a:rPr>
              <a:t>Also, data about channel like its description, subscriptions, videos and main icon.</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dirty="0">
                <a:solidFill>
                  <a:schemeClr val="tx1"/>
                </a:solidFill>
                <a:effectLst/>
                <a:latin typeface="Times New Roman" panose="02020603050405020304" pitchFamily="18" charset="0"/>
                <a:ea typeface="Times New Roman" panose="02020603050405020304" pitchFamily="18" charset="0"/>
              </a:rPr>
              <a:t>This application also recommends user related videos and show up-next videos.</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dirty="0">
                <a:solidFill>
                  <a:schemeClr val="tx1"/>
                </a:solidFill>
                <a:effectLst/>
                <a:latin typeface="Times New Roman" panose="02020603050405020304" pitchFamily="18" charset="0"/>
                <a:ea typeface="Times New Roman" panose="02020603050405020304" pitchFamily="18" charset="0"/>
              </a:rPr>
              <a:t>Give user ability to search videos and channels</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lvl="0" indent="-342900" algn="just">
              <a:lnSpc>
                <a:spcPct val="150000"/>
              </a:lnSpc>
              <a:spcBef>
                <a:spcPts val="30"/>
              </a:spcBef>
              <a:spcAft>
                <a:spcPts val="0"/>
              </a:spcAft>
              <a:buFont typeface="Symbol" panose="05050102010706020507" pitchFamily="18" charset="2"/>
              <a:buChar char=""/>
            </a:pPr>
            <a:r>
              <a:rPr lang="en-US" sz="1800" dirty="0">
                <a:solidFill>
                  <a:schemeClr val="tx1"/>
                </a:solidFill>
                <a:effectLst/>
                <a:latin typeface="Times New Roman" panose="02020603050405020304" pitchFamily="18" charset="0"/>
                <a:ea typeface="Times New Roman" panose="02020603050405020304" pitchFamily="18" charset="0"/>
              </a:rPr>
              <a:t>Application must support Pagination</a:t>
            </a:r>
            <a:endParaRPr lang="en-IN" sz="1800"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86662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F2216F9-FC9C-4E9C-8C7C-F933889EB2FA}"/>
              </a:ext>
            </a:extLst>
          </p:cNvPr>
          <p:cNvSpPr>
            <a:spLocks noGrp="1"/>
          </p:cNvSpPr>
          <p:nvPr>
            <p:ph type="title"/>
          </p:nvPr>
        </p:nvSpPr>
        <p:spPr>
          <a:xfrm>
            <a:off x="685800" y="257295"/>
            <a:ext cx="8596668" cy="1320800"/>
          </a:xfrm>
        </p:spPr>
        <p:txBody>
          <a:bodyPr>
            <a:normAutofit/>
          </a:bodyPr>
          <a:lstStyle/>
          <a:p>
            <a:r>
              <a:rPr lang="en-US" sz="3600" b="1" dirty="0">
                <a:solidFill>
                  <a:schemeClr val="accent1">
                    <a:lumMod val="60000"/>
                    <a:lumOff val="40000"/>
                  </a:schemeClr>
                </a:solidFill>
                <a:effectLst/>
                <a:latin typeface="Times New Roman" panose="02020603050405020304" pitchFamily="18" charset="0"/>
                <a:ea typeface="Calibri" panose="020F0502020204030204" pitchFamily="34" charset="0"/>
                <a:cs typeface="Arial" panose="020B0604020202020204" pitchFamily="34" charset="0"/>
              </a:rPr>
              <a:t>WeTube project has following features:</a:t>
            </a:r>
            <a:br>
              <a:rPr lang="en-IN" sz="36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rPr>
            </a:br>
            <a:endParaRPr lang="en-IN" dirty="0">
              <a:solidFill>
                <a:schemeClr val="accent1">
                  <a:lumMod val="60000"/>
                  <a:lumOff val="40000"/>
                </a:schemeClr>
              </a:solidFill>
            </a:endParaRPr>
          </a:p>
        </p:txBody>
      </p:sp>
      <p:sp>
        <p:nvSpPr>
          <p:cNvPr id="5" name="Content Placeholder 4">
            <a:extLst>
              <a:ext uri="{FF2B5EF4-FFF2-40B4-BE49-F238E27FC236}">
                <a16:creationId xmlns:a16="http://schemas.microsoft.com/office/drawing/2014/main" id="{310DA56A-D4D6-406F-98D2-61CE5B2D241D}"/>
              </a:ext>
            </a:extLst>
          </p:cNvPr>
          <p:cNvSpPr>
            <a:spLocks noGrp="1"/>
          </p:cNvSpPr>
          <p:nvPr>
            <p:ph idx="1"/>
          </p:nvPr>
        </p:nvSpPr>
        <p:spPr>
          <a:xfrm>
            <a:off x="685800" y="1016550"/>
            <a:ext cx="10820400" cy="652035"/>
          </a:xfrm>
        </p:spPr>
        <p:txBody>
          <a:bodyPr>
            <a:noAutofit/>
          </a:bodyPr>
          <a:lstStyle/>
          <a:p>
            <a:pPr lvl="0" algn="just">
              <a:lnSpc>
                <a:spcPct val="150000"/>
              </a:lnSpc>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Login through google account.</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Homepage UI</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Categories Bar</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Data about videos (number of likes, views and dislikes)</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Data about channel (icon, description, subscriptions, videos)</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Ability to post comments</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Ability to share videos</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buFont typeface="Wingdings" panose="05000000000000000000" pitchFamily="2" charset="2"/>
              <a:buChar char="v"/>
            </a:pPr>
            <a:r>
              <a:rPr lang="en-IN" dirty="0">
                <a:solidFill>
                  <a:schemeClr val="tx1"/>
                </a:solidFill>
                <a:effectLst/>
                <a:latin typeface="Times New Roman" panose="02020603050405020304" pitchFamily="18" charset="0"/>
                <a:ea typeface="SimSun" panose="02010600030101010101" pitchFamily="2" charset="-122"/>
              </a:rPr>
              <a:t>Feature to save videos to watch later.</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Related Videos and Up-next videos</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Ability to search videos and channels</a:t>
            </a:r>
            <a:endParaRPr lang="en-IN" dirty="0">
              <a:solidFill>
                <a:schemeClr val="tx1"/>
              </a:solidFill>
              <a:effectLst/>
              <a:latin typeface="Times New Roman" panose="02020603050405020304" pitchFamily="18" charset="0"/>
              <a:ea typeface="Times New Roman" panose="02020603050405020304" pitchFamily="18" charset="0"/>
            </a:endParaRPr>
          </a:p>
          <a:p>
            <a:pPr lvl="0" algn="just">
              <a:lnSpc>
                <a:spcPct val="150000"/>
              </a:lnSpc>
              <a:spcBef>
                <a:spcPts val="30"/>
              </a:spcBef>
              <a:spcAft>
                <a:spcPts val="0"/>
              </a:spcAft>
              <a:buFont typeface="Wingdings" panose="05000000000000000000" pitchFamily="2" charset="2"/>
              <a:buChar char="v"/>
            </a:pPr>
            <a:r>
              <a:rPr lang="en-US" dirty="0">
                <a:solidFill>
                  <a:schemeClr val="tx1"/>
                </a:solidFill>
                <a:effectLst/>
                <a:latin typeface="Times New Roman" panose="02020603050405020304" pitchFamily="18" charset="0"/>
                <a:ea typeface="Times New Roman" panose="02020603050405020304" pitchFamily="18" charset="0"/>
              </a:rPr>
              <a:t>Responsiveness and Pagination</a:t>
            </a:r>
            <a:endParaRPr lang="en-IN" dirty="0">
              <a:solidFill>
                <a:schemeClr val="tx1"/>
              </a:solidFill>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v"/>
            </a:pPr>
            <a:endParaRPr lang="en-IN" dirty="0">
              <a:solidFill>
                <a:schemeClr val="tx1"/>
              </a:solidFill>
            </a:endParaRPr>
          </a:p>
        </p:txBody>
      </p:sp>
    </p:spTree>
    <p:extLst>
      <p:ext uri="{BB962C8B-B14F-4D97-AF65-F5344CB8AC3E}">
        <p14:creationId xmlns:p14="http://schemas.microsoft.com/office/powerpoint/2010/main" val="2270502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C6AE0E-73A6-4FDD-B403-43678097E7E7}"/>
              </a:ext>
            </a:extLst>
          </p:cNvPr>
          <p:cNvSpPr txBox="1"/>
          <p:nvPr/>
        </p:nvSpPr>
        <p:spPr>
          <a:xfrm>
            <a:off x="971281" y="744162"/>
            <a:ext cx="6842080" cy="5559984"/>
          </a:xfrm>
          <a:prstGeom prst="rect">
            <a:avLst/>
          </a:prstGeom>
          <a:noFill/>
        </p:spPr>
        <p:txBody>
          <a:bodyPr wrap="square" rtlCol="0">
            <a:spAutoFit/>
          </a:bodyPr>
          <a:lstStyle/>
          <a:p>
            <a:pPr>
              <a:lnSpc>
                <a:spcPct val="115000"/>
              </a:lnSpc>
              <a:spcAft>
                <a:spcPts val="1000"/>
              </a:spcAft>
              <a:buClr>
                <a:schemeClr val="accent1"/>
              </a:buClr>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Hardware Requirements: </a:t>
            </a:r>
          </a:p>
          <a:p>
            <a:pPr>
              <a:lnSpc>
                <a:spcPts val="685"/>
              </a:lnSpc>
            </a:pPr>
            <a:r>
              <a:rPr lang="en-IN" sz="1800" dirty="0">
                <a:effectLst/>
                <a:latin typeface="Symbol" panose="05050102010706020507" pitchFamily="18" charset="2"/>
                <a:ea typeface="Symbol" panose="05050102010706020507" pitchFamily="18" charset="2"/>
                <a:cs typeface="Arial" panose="020B0604020202020204" pitchFamily="34" charset="0"/>
              </a:rPr>
              <a:t> </a:t>
            </a:r>
            <a:r>
              <a:rPr lang="en-IN" sz="1800" dirty="0">
                <a:effectLst/>
                <a:latin typeface="Times New Roman" panose="02020603050405020304" pitchFamily="18" charset="0"/>
                <a:ea typeface="Times New Roman" panose="02020603050405020304" pitchFamily="18" charset="0"/>
                <a:cs typeface="Arial" panose="020B0604020202020204" pitchFamily="34" charset="0"/>
              </a:rPr>
              <a:t> </a:t>
            </a:r>
            <a:endParaRPr lang="en-IN" sz="1800"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342900" indent="-342900">
              <a:lnSpc>
                <a:spcPct val="115000"/>
              </a:lnSpc>
              <a:buClr>
                <a:schemeClr val="accent1">
                  <a:lumMod val="60000"/>
                  <a:lumOff val="40000"/>
                </a:schemeClr>
              </a:buClr>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Processor i3 (7</a:t>
            </a:r>
            <a:r>
              <a:rPr lang="en-IN" sz="1800" baseline="30000" dirty="0">
                <a:effectLst/>
                <a:latin typeface="Times New Roman" panose="02020603050405020304" pitchFamily="18" charset="0"/>
                <a:ea typeface="Times New Roman" panose="02020603050405020304" pitchFamily="18" charset="0"/>
                <a:cs typeface="Arial" panose="020B0604020202020204" pitchFamily="34" charset="0"/>
              </a:rPr>
              <a:t>th</a:t>
            </a:r>
            <a:r>
              <a:rPr lang="en-IN" sz="1800" dirty="0">
                <a:effectLst/>
                <a:latin typeface="Times New Roman" panose="02020603050405020304" pitchFamily="18" charset="0"/>
                <a:ea typeface="Times New Roman" panose="02020603050405020304" pitchFamily="18" charset="0"/>
                <a:cs typeface="Arial" panose="020B0604020202020204" pitchFamily="34" charset="0"/>
              </a:rPr>
              <a:t> Gen)</a:t>
            </a:r>
            <a:r>
              <a:rPr lang="en-IN" dirty="0">
                <a:latin typeface="Calibri" panose="020F0502020204030204" pitchFamily="34" charset="0"/>
                <a:ea typeface="Times New Roman" panose="02020603050405020304" pitchFamily="18" charset="0"/>
                <a:cs typeface="Arial" panose="020B0604020202020204" pitchFamily="34" charset="0"/>
              </a:rPr>
              <a:t> or </a:t>
            </a:r>
            <a:r>
              <a:rPr lang="en-US" sz="1800" dirty="0">
                <a:effectLst/>
                <a:latin typeface="Times New Roman" panose="02020603050405020304" pitchFamily="18" charset="0"/>
                <a:ea typeface="Verdana" panose="020B0604030504040204" pitchFamily="34" charset="0"/>
                <a:cs typeface="Arial" panose="020B0604020202020204" pitchFamily="34" charset="0"/>
              </a:rPr>
              <a:t>AMD A6-7310 APU processor</a:t>
            </a:r>
          </a:p>
          <a:p>
            <a:pPr marL="342900" indent="-342900">
              <a:lnSpc>
                <a:spcPct val="115000"/>
              </a:lnSpc>
              <a:buClr>
                <a:schemeClr val="accent1">
                  <a:lumMod val="60000"/>
                  <a:lumOff val="40000"/>
                </a:schemeClr>
              </a:buClr>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Arial" panose="020B0604020202020204" pitchFamily="34" charset="0"/>
              </a:rPr>
              <a:t>2 GB RAM</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1GHz or more</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64-bit Operating System</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minimum 25 GB Hard Disk Space</a:t>
            </a:r>
          </a:p>
          <a:p>
            <a:pPr marL="342900" lvl="0" indent="-342900">
              <a:lnSpc>
                <a:spcPct val="115000"/>
              </a:lnSpc>
              <a:spcAft>
                <a:spcPts val="1000"/>
              </a:spcAft>
              <a:buClr>
                <a:schemeClr val="accent1">
                  <a:lumMod val="60000"/>
                  <a:lumOff val="40000"/>
                </a:schemeClr>
              </a:buClr>
              <a:buFont typeface="Arial" panose="020B0604020202020204" pitchFamily="34" charset="0"/>
              <a:buChar char="•"/>
            </a:pPr>
            <a:r>
              <a:rPr lang="en-US" dirty="0">
                <a:latin typeface="Times New Roman" panose="02020603050405020304" pitchFamily="18" charset="0"/>
                <a:ea typeface="Verdana" panose="020B0604030504040204" pitchFamily="34" charset="0"/>
                <a:cs typeface="Arial" panose="020B0604020202020204" pitchFamily="34" charset="0"/>
              </a:rPr>
              <a:t>Internet Connection</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buClr>
                <a:schemeClr val="accent1"/>
              </a:buClr>
            </a:pP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buClr>
                <a:schemeClr val="accent1"/>
              </a:buClr>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Software Requirements:</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Technology Implemented: React, Redux, Firebase and YouTube API, Node.js</a:t>
            </a: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Language Used:   HTML, CSS, JavaScript</a:t>
            </a: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Web Browser:   Google Chrome (Version: 84.0.4147.135 or above)</a:t>
            </a:r>
          </a:p>
          <a:p>
            <a:pPr marL="342900" lvl="0" indent="-342900">
              <a:lnSpc>
                <a:spcPct val="115000"/>
              </a:lnSpc>
              <a:buClr>
                <a:schemeClr val="accent1">
                  <a:lumMod val="60000"/>
                  <a:lumOff val="40000"/>
                </a:schemeClr>
              </a:buClr>
              <a:buFont typeface="Arial" panose="020B0604020202020204" pitchFamily="34" charset="0"/>
              <a:buChar char="•"/>
            </a:pPr>
            <a:r>
              <a:rPr lang="en-US" sz="1800" dirty="0">
                <a:effectLst/>
                <a:latin typeface="Times New Roman" panose="02020603050405020304" pitchFamily="18" charset="0"/>
                <a:ea typeface="Verdana" panose="020B0604030504040204" pitchFamily="34" charset="0"/>
                <a:cs typeface="Arial" panose="020B0604020202020204" pitchFamily="34" charset="0"/>
              </a:rPr>
              <a:t>Code editor: Windows Visual Studio (Version: 16.0 or above)</a:t>
            </a:r>
          </a:p>
          <a:p>
            <a:pPr marL="285750" indent="-285750">
              <a:buClr>
                <a:schemeClr val="accent1"/>
              </a:buClr>
              <a:buFont typeface="Arial" panose="020B0604020202020204" pitchFamily="34" charset="0"/>
              <a:buChar char="•"/>
            </a:pPr>
            <a:endParaRPr lang="en-IN" dirty="0"/>
          </a:p>
        </p:txBody>
      </p:sp>
    </p:spTree>
    <p:extLst>
      <p:ext uri="{BB962C8B-B14F-4D97-AF65-F5344CB8AC3E}">
        <p14:creationId xmlns:p14="http://schemas.microsoft.com/office/powerpoint/2010/main" val="1664893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86034-AD34-4956-846C-B7360988A436}"/>
              </a:ext>
            </a:extLst>
          </p:cNvPr>
          <p:cNvSpPr>
            <a:spLocks noGrp="1"/>
          </p:cNvSpPr>
          <p:nvPr>
            <p:ph type="title"/>
          </p:nvPr>
        </p:nvSpPr>
        <p:spPr>
          <a:xfrm>
            <a:off x="599661" y="3286193"/>
            <a:ext cx="8716617" cy="1839085"/>
          </a:xfrm>
        </p:spPr>
        <p:txBody>
          <a:bodyPr>
            <a:noAutofit/>
          </a:bodyPr>
          <a:lstStyle/>
          <a:p>
            <a:r>
              <a:rPr lang="en-US" sz="4800" b="1" dirty="0">
                <a:solidFill>
                  <a:schemeClr val="accent1">
                    <a:lumMod val="40000"/>
                    <a:lumOff val="60000"/>
                  </a:schemeClr>
                </a:solidFill>
                <a:effectLst/>
                <a:latin typeface="Times New Roman" panose="02020603050405020304" pitchFamily="18" charset="0"/>
                <a:ea typeface="Verdana" panose="020B0604030504040204" pitchFamily="34" charset="0"/>
                <a:cs typeface="Arial" panose="020B0604020202020204" pitchFamily="34" charset="0"/>
              </a:rPr>
              <a:t>Technical Knowledge required</a:t>
            </a:r>
            <a:br>
              <a:rPr lang="en-IN" sz="4800" dirty="0">
                <a:solidFill>
                  <a:srgbClr val="0070C0"/>
                </a:solidFill>
                <a:effectLst/>
                <a:latin typeface="Calibri" panose="020F0502020204030204" pitchFamily="34" charset="0"/>
                <a:ea typeface="Calibri" panose="020F0502020204030204" pitchFamily="34" charset="0"/>
                <a:cs typeface="Arial" panose="020B0604020202020204" pitchFamily="34" charset="0"/>
              </a:rPr>
            </a:br>
            <a:endParaRPr lang="en-IN" sz="4800" dirty="0">
              <a:solidFill>
                <a:srgbClr val="0070C0"/>
              </a:solidFill>
            </a:endParaRPr>
          </a:p>
        </p:txBody>
      </p:sp>
    </p:spTree>
    <p:extLst>
      <p:ext uri="{BB962C8B-B14F-4D97-AF65-F5344CB8AC3E}">
        <p14:creationId xmlns:p14="http://schemas.microsoft.com/office/powerpoint/2010/main" val="1371436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06038D-01A0-420E-8E91-0454B8E5AADE}"/>
              </a:ext>
            </a:extLst>
          </p:cNvPr>
          <p:cNvSpPr>
            <a:spLocks noGrp="1"/>
          </p:cNvSpPr>
          <p:nvPr>
            <p:ph idx="1"/>
          </p:nvPr>
        </p:nvSpPr>
        <p:spPr>
          <a:xfrm>
            <a:off x="705678" y="1385853"/>
            <a:ext cx="8623852" cy="4351338"/>
          </a:xfrm>
        </p:spPr>
        <p:txBody>
          <a:bodyPr>
            <a:normAutofit/>
          </a:bodyPr>
          <a:lstStyle/>
          <a:p>
            <a:pPr marL="342900" lvl="0" indent="-342900" rtl="0">
              <a:lnSpc>
                <a:spcPct val="115000"/>
              </a:lnSpc>
              <a:spcAft>
                <a:spcPts val="1000"/>
              </a:spcAft>
              <a:buClr>
                <a:schemeClr val="accent1">
                  <a:lumMod val="60000"/>
                  <a:lumOff val="40000"/>
                </a:schemeClr>
              </a:buClr>
              <a:buFont typeface="+mj-lt"/>
              <a:buAutoNum type="arabicPeriod"/>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HTML</a:t>
            </a:r>
            <a:endParaRPr lang="en-IN" sz="1800"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stands for Hyper Text Mark-up Language</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is the standard mark-up language for creating Web pages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describes the structure of a Web page</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consists of a series of elements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elements tell the browser how to display the content</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HTML elements label pieces of content such as "this is a heading", "this is a paragraph", "this is a link", etc.</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endParaRPr lang="en-IN" dirty="0">
              <a:solidFill>
                <a:schemeClr val="accent1">
                  <a:lumMod val="60000"/>
                  <a:lumOff val="40000"/>
                </a:schemeClr>
              </a:solidFill>
            </a:endParaRPr>
          </a:p>
        </p:txBody>
      </p:sp>
    </p:spTree>
    <p:extLst>
      <p:ext uri="{BB962C8B-B14F-4D97-AF65-F5344CB8AC3E}">
        <p14:creationId xmlns:p14="http://schemas.microsoft.com/office/powerpoint/2010/main" val="1381456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77D5D7-2979-4E30-9179-0642D0486636}"/>
              </a:ext>
            </a:extLst>
          </p:cNvPr>
          <p:cNvSpPr>
            <a:spLocks noGrp="1"/>
          </p:cNvSpPr>
          <p:nvPr>
            <p:ph idx="1"/>
          </p:nvPr>
        </p:nvSpPr>
        <p:spPr>
          <a:xfrm>
            <a:off x="700827" y="1386209"/>
            <a:ext cx="8596668" cy="3880773"/>
          </a:xfrm>
        </p:spPr>
        <p:txBody>
          <a:bodyPr/>
          <a:lstStyle/>
          <a:p>
            <a:pPr marL="0" lvl="0" indent="0" rtl="0">
              <a:lnSpc>
                <a:spcPct val="115000"/>
              </a:lnSpc>
              <a:spcAft>
                <a:spcPts val="1000"/>
              </a:spcAft>
              <a:buNone/>
            </a:pPr>
            <a:r>
              <a:rPr lang="en-US" sz="1800" b="1" dirty="0">
                <a:solidFill>
                  <a:schemeClr val="accent1">
                    <a:lumMod val="60000"/>
                    <a:lumOff val="40000"/>
                  </a:schemeClr>
                </a:solidFill>
                <a:effectLst/>
                <a:latin typeface="Times New Roman" panose="02020603050405020304" pitchFamily="18" charset="0"/>
                <a:ea typeface="Verdana" panose="020B0604030504040204" pitchFamily="34" charset="0"/>
                <a:cs typeface="Arial" panose="020B0604020202020204" pitchFamily="34" charset="0"/>
              </a:rPr>
              <a:t>2.    CSS</a:t>
            </a:r>
            <a:endParaRPr lang="en-IN" sz="1800" b="1" dirty="0">
              <a:solidFill>
                <a:schemeClr val="accent1">
                  <a:lumMod val="60000"/>
                  <a:lumOff val="40000"/>
                </a:schemeClr>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CSS stands for Cascading Style Sheets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CSS describes how HTML elements are to be displayed on screen, paper, or in other media</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CSS saves a lot of work. It can control the layout of multiple web pages all at once</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1000"/>
              </a:spcAft>
              <a:buClr>
                <a:schemeClr val="accent1">
                  <a:lumMod val="60000"/>
                  <a:lumOff val="40000"/>
                </a:schemeClr>
              </a:buClr>
              <a:buFont typeface="Symbol" panose="05050102010706020507" pitchFamily="18" charset="2"/>
              <a:buChar char=""/>
            </a:pPr>
            <a:r>
              <a:rPr lang="en-IN" sz="1800" dirty="0">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External stylesheets are stored in CSS files</a:t>
            </a:r>
            <a:endParaRPr lang="en-IN" sz="1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1157561032"/>
      </p:ext>
    </p:extLst>
  </p:cSld>
  <p:clrMapOvr>
    <a:masterClrMapping/>
  </p:clrMapOvr>
</p:sld>
</file>

<file path=ppt/theme/theme1.xml><?xml version="1.0" encoding="utf-8"?>
<a:theme xmlns:a="http://schemas.openxmlformats.org/drawingml/2006/main" name="Facet">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991</TotalTime>
  <Words>1666</Words>
  <Application>Microsoft Office PowerPoint</Application>
  <PresentationFormat>Widescreen</PresentationFormat>
  <Paragraphs>132</Paragraphs>
  <Slides>37</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37</vt:i4>
      </vt:variant>
    </vt:vector>
  </HeadingPairs>
  <TitlesOfParts>
    <vt:vector size="49" baseType="lpstr">
      <vt:lpstr>Algerian</vt:lpstr>
      <vt:lpstr>Aparajita</vt:lpstr>
      <vt:lpstr>Arial</vt:lpstr>
      <vt:lpstr>Arial Black</vt:lpstr>
      <vt:lpstr>Calibri</vt:lpstr>
      <vt:lpstr>Symbol</vt:lpstr>
      <vt:lpstr>Times New Roman</vt:lpstr>
      <vt:lpstr>Trebuchet MS</vt:lpstr>
      <vt:lpstr>Verdana</vt:lpstr>
      <vt:lpstr>Wingdings</vt:lpstr>
      <vt:lpstr>Wingdings 3</vt:lpstr>
      <vt:lpstr>Facet</vt:lpstr>
      <vt:lpstr>PowerPoint Presentation</vt:lpstr>
      <vt:lpstr>PowerPoint Presentation</vt:lpstr>
      <vt:lpstr>Introduction</vt:lpstr>
      <vt:lpstr>Problem Statement and Objective</vt:lpstr>
      <vt:lpstr>WeTube project has following features: </vt:lpstr>
      <vt:lpstr>PowerPoint Presentation</vt:lpstr>
      <vt:lpstr>Technical Knowledge required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Implementation Details </vt:lpstr>
      <vt:lpstr>Implementation Details </vt:lpstr>
      <vt:lpstr>Implementation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Limitations</vt:lpstr>
      <vt:lpstr>Future Scope</vt:lpstr>
      <vt:lpstr>GitHub Link: https://github.com/Pulkit519/WeTube1</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Static Restaurant Site</dc:title>
  <dc:creator>Vishes Keshari</dc:creator>
  <cp:lastModifiedBy>Vishes Keshari</cp:lastModifiedBy>
  <cp:revision>72</cp:revision>
  <dcterms:created xsi:type="dcterms:W3CDTF">2020-09-11T13:55:42Z</dcterms:created>
  <dcterms:modified xsi:type="dcterms:W3CDTF">2021-04-22T14:56:28Z</dcterms:modified>
</cp:coreProperties>
</file>

<file path=docProps/thumbnail.jpeg>
</file>